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955" r:id="rId3"/>
    <p:sldId id="963" r:id="rId4"/>
    <p:sldId id="926" r:id="rId5"/>
    <p:sldId id="928" r:id="rId6"/>
    <p:sldId id="929" r:id="rId7"/>
    <p:sldId id="930" r:id="rId8"/>
    <p:sldId id="915" r:id="rId9"/>
    <p:sldId id="916" r:id="rId10"/>
    <p:sldId id="964" r:id="rId11"/>
    <p:sldId id="921" r:id="rId12"/>
    <p:sldId id="923" r:id="rId13"/>
    <p:sldId id="922" r:id="rId14"/>
    <p:sldId id="918" r:id="rId15"/>
    <p:sldId id="925" r:id="rId16"/>
    <p:sldId id="924" r:id="rId17"/>
    <p:sldId id="917" r:id="rId18"/>
    <p:sldId id="919" r:id="rId19"/>
    <p:sldId id="965" r:id="rId20"/>
    <p:sldId id="912" r:id="rId21"/>
    <p:sldId id="9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5FF"/>
    <a:srgbClr val="427BF5"/>
    <a:srgbClr val="3183FF"/>
    <a:srgbClr val="059340"/>
    <a:srgbClr val="FFDE45"/>
    <a:srgbClr val="420CFF"/>
    <a:srgbClr val="E0FFF2"/>
    <a:srgbClr val="CFFFEB"/>
    <a:srgbClr val="E5FFF4"/>
    <a:srgbClr val="D6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 autoAdjust="0"/>
    <p:restoredTop sz="83888" autoAdjust="0"/>
  </p:normalViewPr>
  <p:slideViewPr>
    <p:cSldViewPr snapToGrid="0" showGuides="1">
      <p:cViewPr varScale="1">
        <p:scale>
          <a:sx n="104" d="100"/>
          <a:sy n="104" d="100"/>
        </p:scale>
        <p:origin x="1632" y="20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08.05.21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5/8/21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P Screengrab">
            <a:extLst>
              <a:ext uri="{FF2B5EF4-FFF2-40B4-BE49-F238E27FC236}">
                <a16:creationId xmlns:a16="http://schemas.microsoft.com/office/drawing/2014/main" id="{E35FE3BD-FEB6-0C45-83AE-7E91D38B12A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2" b="76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Supervised vs. Unsupervised Learning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AEFF-D5E6-B74E-90AB-4412D27A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23CB-F16E-1647-A90C-B192F9CDA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AF8D7-E46E-4249-B3DD-1FFA071D9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9BBC-CC2A-9549-ABE7-B8ED4C0BD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DF848-4104-B94B-9766-9559FE37663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13877-5E0F-824F-9FCB-2C67FA5A2C1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F49178-CEEE-0049-B84A-75C5859E8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47090"/>
              </p:ext>
            </p:extLst>
          </p:nvPr>
        </p:nvGraphicFramePr>
        <p:xfrm>
          <a:off x="695326" y="2514941"/>
          <a:ext cx="7956549" cy="247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161">
                  <a:extLst>
                    <a:ext uri="{9D8B030D-6E8A-4147-A177-3AD203B41FA5}">
                      <a16:colId xmlns:a16="http://schemas.microsoft.com/office/drawing/2014/main" val="2471210230"/>
                    </a:ext>
                  </a:extLst>
                </a:gridCol>
                <a:gridCol w="3193143">
                  <a:extLst>
                    <a:ext uri="{9D8B030D-6E8A-4147-A177-3AD203B41FA5}">
                      <a16:colId xmlns:a16="http://schemas.microsoft.com/office/drawing/2014/main" val="3183220027"/>
                    </a:ext>
                  </a:extLst>
                </a:gridCol>
                <a:gridCol w="3187245">
                  <a:extLst>
                    <a:ext uri="{9D8B030D-6E8A-4147-A177-3AD203B41FA5}">
                      <a16:colId xmlns:a16="http://schemas.microsoft.com/office/drawing/2014/main" val="966997861"/>
                    </a:ext>
                  </a:extLst>
                </a:gridCol>
              </a:tblGrid>
              <a:tr h="824528"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Unsupervised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8655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Classification or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Categorization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Clustering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56036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Dimensionality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8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92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282B5F-7923-7147-B287-1624513FD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52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3002C2-ADB1-464B-94A3-7B1D7EBF0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EE032-222E-584E-B6D5-8BC27FB0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32A6C2-4A2C-FF45-98F8-79DE9A26F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SVM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96172-D6E8-4848-8B1D-5FB2669222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EE032-222E-584E-B6D5-8BC27FB0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BAB74D-21A8-064C-ACEC-724A1325A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7" y="1809338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3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07BAF66B-386C-5E49-85AB-DFE8D58E16E8}"/>
              </a:ext>
            </a:extLst>
          </p:cNvPr>
          <p:cNvSpPr txBox="1"/>
          <p:nvPr/>
        </p:nvSpPr>
        <p:spPr>
          <a:xfrm>
            <a:off x="2077737" y="3266469"/>
            <a:ext cx="1485900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0" name="Textfeld 14">
            <a:extLst>
              <a:ext uri="{FF2B5EF4-FFF2-40B4-BE49-F238E27FC236}">
                <a16:creationId xmlns:a16="http://schemas.microsoft.com/office/drawing/2014/main" id="{933189CC-9CF7-694C-BB19-2DE713D4CEAD}"/>
              </a:ext>
            </a:extLst>
          </p:cNvPr>
          <p:cNvSpPr txBox="1"/>
          <p:nvPr/>
        </p:nvSpPr>
        <p:spPr>
          <a:xfrm>
            <a:off x="6665610" y="3257219"/>
            <a:ext cx="1650487" cy="1207164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Programm (Model)</a:t>
            </a:r>
          </a:p>
        </p:txBody>
      </p:sp>
      <p:cxnSp>
        <p:nvCxnSpPr>
          <p:cNvPr id="11" name="Gerade Verbindung mit Pfeil 15">
            <a:extLst>
              <a:ext uri="{FF2B5EF4-FFF2-40B4-BE49-F238E27FC236}">
                <a16:creationId xmlns:a16="http://schemas.microsoft.com/office/drawing/2014/main" id="{FB679B85-1FEE-0E4C-BA92-B7DBE97D1A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63637" y="3497302"/>
            <a:ext cx="409574" cy="0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>
            <a:extLst>
              <a:ext uri="{FF2B5EF4-FFF2-40B4-BE49-F238E27FC236}">
                <a16:creationId xmlns:a16="http://schemas.microsoft.com/office/drawing/2014/main" id="{A2D92604-57CE-344F-80EA-965E8A3019E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68736" y="3860800"/>
            <a:ext cx="396874" cy="1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7">
            <a:extLst>
              <a:ext uri="{FF2B5EF4-FFF2-40B4-BE49-F238E27FC236}">
                <a16:creationId xmlns:a16="http://schemas.microsoft.com/office/drawing/2014/main" id="{DB02C115-3A8A-1940-B710-CB78F74CCED1}"/>
              </a:ext>
            </a:extLst>
          </p:cNvPr>
          <p:cNvSpPr txBox="1"/>
          <p:nvPr/>
        </p:nvSpPr>
        <p:spPr>
          <a:xfrm>
            <a:off x="2077737" y="3962918"/>
            <a:ext cx="1485900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4" name="Gerade Verbindung mit Pfeil 18">
            <a:extLst>
              <a:ext uri="{FF2B5EF4-FFF2-40B4-BE49-F238E27FC236}">
                <a16:creationId xmlns:a16="http://schemas.microsoft.com/office/drawing/2014/main" id="{8420F964-A1A8-2C4B-8404-527702EA445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63637" y="4189929"/>
            <a:ext cx="409574" cy="3822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>
            <a:extLst>
              <a:ext uri="{FF2B5EF4-FFF2-40B4-BE49-F238E27FC236}">
                <a16:creationId xmlns:a16="http://schemas.microsoft.com/office/drawing/2014/main" id="{15331052-4423-FD4E-9748-70E5B0D0D275}"/>
              </a:ext>
            </a:extLst>
          </p:cNvPr>
          <p:cNvSpPr txBox="1"/>
          <p:nvPr/>
        </p:nvSpPr>
        <p:spPr>
          <a:xfrm>
            <a:off x="3973211" y="32124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“Training”</a:t>
            </a:r>
          </a:p>
        </p:txBody>
      </p:sp>
    </p:spTree>
    <p:extLst>
      <p:ext uri="{BB962C8B-B14F-4D97-AF65-F5344CB8AC3E}">
        <p14:creationId xmlns:p14="http://schemas.microsoft.com/office/powerpoint/2010/main" val="51232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07BAF66B-386C-5E49-85AB-DFE8D58E16E8}"/>
              </a:ext>
            </a:extLst>
          </p:cNvPr>
          <p:cNvSpPr txBox="1"/>
          <p:nvPr/>
        </p:nvSpPr>
        <p:spPr>
          <a:xfrm>
            <a:off x="2077737" y="3266469"/>
            <a:ext cx="1485900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0" name="Textfeld 14">
            <a:extLst>
              <a:ext uri="{FF2B5EF4-FFF2-40B4-BE49-F238E27FC236}">
                <a16:creationId xmlns:a16="http://schemas.microsoft.com/office/drawing/2014/main" id="{933189CC-9CF7-694C-BB19-2DE713D4CEAD}"/>
              </a:ext>
            </a:extLst>
          </p:cNvPr>
          <p:cNvSpPr txBox="1"/>
          <p:nvPr/>
        </p:nvSpPr>
        <p:spPr>
          <a:xfrm>
            <a:off x="6665610" y="3257219"/>
            <a:ext cx="1650487" cy="1207164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Programm (Model)</a:t>
            </a:r>
          </a:p>
        </p:txBody>
      </p:sp>
      <p:cxnSp>
        <p:nvCxnSpPr>
          <p:cNvPr id="11" name="Gerade Verbindung mit Pfeil 15">
            <a:extLst>
              <a:ext uri="{FF2B5EF4-FFF2-40B4-BE49-F238E27FC236}">
                <a16:creationId xmlns:a16="http://schemas.microsoft.com/office/drawing/2014/main" id="{FB679B85-1FEE-0E4C-BA92-B7DBE97D1A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63637" y="3497302"/>
            <a:ext cx="409574" cy="0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>
            <a:extLst>
              <a:ext uri="{FF2B5EF4-FFF2-40B4-BE49-F238E27FC236}">
                <a16:creationId xmlns:a16="http://schemas.microsoft.com/office/drawing/2014/main" id="{A2D92604-57CE-344F-80EA-965E8A3019E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68736" y="3860800"/>
            <a:ext cx="396874" cy="1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7">
            <a:extLst>
              <a:ext uri="{FF2B5EF4-FFF2-40B4-BE49-F238E27FC236}">
                <a16:creationId xmlns:a16="http://schemas.microsoft.com/office/drawing/2014/main" id="{DB02C115-3A8A-1940-B710-CB78F74CCED1}"/>
              </a:ext>
            </a:extLst>
          </p:cNvPr>
          <p:cNvSpPr txBox="1"/>
          <p:nvPr/>
        </p:nvSpPr>
        <p:spPr>
          <a:xfrm>
            <a:off x="2077737" y="3962918"/>
            <a:ext cx="1485900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Output</a:t>
            </a:r>
          </a:p>
        </p:txBody>
      </p:sp>
      <p:cxnSp>
        <p:nvCxnSpPr>
          <p:cNvPr id="14" name="Gerade Verbindung mit Pfeil 18">
            <a:extLst>
              <a:ext uri="{FF2B5EF4-FFF2-40B4-BE49-F238E27FC236}">
                <a16:creationId xmlns:a16="http://schemas.microsoft.com/office/drawing/2014/main" id="{8420F964-A1A8-2C4B-8404-527702EA4454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63637" y="4189929"/>
            <a:ext cx="409574" cy="3822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>
            <a:extLst>
              <a:ext uri="{FF2B5EF4-FFF2-40B4-BE49-F238E27FC236}">
                <a16:creationId xmlns:a16="http://schemas.microsoft.com/office/drawing/2014/main" id="{15331052-4423-FD4E-9748-70E5B0D0D275}"/>
              </a:ext>
            </a:extLst>
          </p:cNvPr>
          <p:cNvSpPr txBox="1"/>
          <p:nvPr/>
        </p:nvSpPr>
        <p:spPr>
          <a:xfrm>
            <a:off x="3973211" y="32124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“Training”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9E908-B8A5-C54C-9FEB-15470DD588CC}"/>
              </a:ext>
            </a:extLst>
          </p:cNvPr>
          <p:cNvSpPr txBox="1"/>
          <p:nvPr/>
        </p:nvSpPr>
        <p:spPr>
          <a:xfrm>
            <a:off x="1320715" y="271150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F7CB2-9E5E-6949-B31D-CCF27326D5AA}"/>
              </a:ext>
            </a:extLst>
          </p:cNvPr>
          <p:cNvSpPr txBox="1"/>
          <p:nvPr/>
        </p:nvSpPr>
        <p:spPr>
          <a:xfrm>
            <a:off x="1320715" y="4696990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Labels (Classes)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Continues values</a:t>
            </a:r>
          </a:p>
        </p:txBody>
      </p:sp>
    </p:spTree>
    <p:extLst>
      <p:ext uri="{BB962C8B-B14F-4D97-AF65-F5344CB8AC3E}">
        <p14:creationId xmlns:p14="http://schemas.microsoft.com/office/powerpoint/2010/main" val="200905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F451-1E7A-164D-B687-37D951DD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9E280-AC17-2D40-A8BA-315E91EFD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07B33-151F-D84A-8811-8E2A4A85F6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D0A00-D2A6-264F-8389-C0F3437AA9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C97CE-934B-5F4F-84D4-76DD875862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CA580-CB66-F440-BBE3-D63B26A8D8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1BC63-782E-1C42-85DD-F64E8DF7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5" y="1700801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F451-1E7A-164D-B687-37D951DD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9E280-AC17-2D40-A8BA-315E91EFD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07B33-151F-D84A-8811-8E2A4A85F6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D0A00-D2A6-264F-8389-C0F3437AA9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C97CE-934B-5F4F-84D4-76DD875862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CA580-CB66-F440-BBE3-D63B26A8D8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9EA10-A3F8-234E-9BCA-74808B7E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5" y="1700801"/>
            <a:ext cx="65723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07BAF66B-386C-5E49-85AB-DFE8D58E16E8}"/>
              </a:ext>
            </a:extLst>
          </p:cNvPr>
          <p:cNvSpPr txBox="1"/>
          <p:nvPr/>
        </p:nvSpPr>
        <p:spPr>
          <a:xfrm>
            <a:off x="2082499" y="3586719"/>
            <a:ext cx="1485900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0" name="Textfeld 14">
            <a:extLst>
              <a:ext uri="{FF2B5EF4-FFF2-40B4-BE49-F238E27FC236}">
                <a16:creationId xmlns:a16="http://schemas.microsoft.com/office/drawing/2014/main" id="{933189CC-9CF7-694C-BB19-2DE713D4CEAD}"/>
              </a:ext>
            </a:extLst>
          </p:cNvPr>
          <p:cNvSpPr txBox="1"/>
          <p:nvPr/>
        </p:nvSpPr>
        <p:spPr>
          <a:xfrm>
            <a:off x="6665610" y="3257219"/>
            <a:ext cx="1650487" cy="1207164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Programm (Model)</a:t>
            </a:r>
          </a:p>
        </p:txBody>
      </p:sp>
      <p:cxnSp>
        <p:nvCxnSpPr>
          <p:cNvPr id="11" name="Gerade Verbindung mit Pfeil 15">
            <a:extLst>
              <a:ext uri="{FF2B5EF4-FFF2-40B4-BE49-F238E27FC236}">
                <a16:creationId xmlns:a16="http://schemas.microsoft.com/office/drawing/2014/main" id="{FB679B85-1FEE-0E4C-BA92-B7DBE97D1A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68399" y="3817552"/>
            <a:ext cx="409574" cy="0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6">
            <a:extLst>
              <a:ext uri="{FF2B5EF4-FFF2-40B4-BE49-F238E27FC236}">
                <a16:creationId xmlns:a16="http://schemas.microsoft.com/office/drawing/2014/main" id="{A2D92604-57CE-344F-80EA-965E8A3019E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268736" y="3860800"/>
            <a:ext cx="396874" cy="1"/>
          </a:xfrm>
          <a:prstGeom prst="straightConnector1">
            <a:avLst/>
          </a:prstGeom>
          <a:ln w="76200">
            <a:solidFill>
              <a:srgbClr val="427BF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3">
            <a:extLst>
              <a:ext uri="{FF2B5EF4-FFF2-40B4-BE49-F238E27FC236}">
                <a16:creationId xmlns:a16="http://schemas.microsoft.com/office/drawing/2014/main" id="{15331052-4423-FD4E-9748-70E5B0D0D275}"/>
              </a:ext>
            </a:extLst>
          </p:cNvPr>
          <p:cNvSpPr txBox="1"/>
          <p:nvPr/>
        </p:nvSpPr>
        <p:spPr>
          <a:xfrm>
            <a:off x="3973211" y="32124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“Training”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AA0E-5206-D54B-B045-E6BC80B413A8}"/>
              </a:ext>
            </a:extLst>
          </p:cNvPr>
          <p:cNvSpPr txBox="1"/>
          <p:nvPr/>
        </p:nvSpPr>
        <p:spPr>
          <a:xfrm>
            <a:off x="1573385" y="31504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1E7C4-6EA7-4B40-91B5-69D90081659F}"/>
              </a:ext>
            </a:extLst>
          </p:cNvPr>
          <p:cNvSpPr txBox="1"/>
          <p:nvPr/>
        </p:nvSpPr>
        <p:spPr>
          <a:xfrm>
            <a:off x="789374" y="5147330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Not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Labels (Classes)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Continues values</a:t>
            </a:r>
          </a:p>
        </p:txBody>
      </p:sp>
    </p:spTree>
    <p:extLst>
      <p:ext uri="{BB962C8B-B14F-4D97-AF65-F5344CB8AC3E}">
        <p14:creationId xmlns:p14="http://schemas.microsoft.com/office/powerpoint/2010/main" val="115639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AEFF-D5E6-B74E-90AB-4412D27A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23CB-F16E-1647-A90C-B192F9CDA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AF8D7-E46E-4249-B3DD-1FFA071D9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9BBC-CC2A-9549-ABE7-B8ED4C0BD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DF848-4104-B94B-9766-9559FE37663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13877-5E0F-824F-9FCB-2C67FA5A2C1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F49178-CEEE-0049-B84A-75C5859E8CFC}"/>
              </a:ext>
            </a:extLst>
          </p:cNvPr>
          <p:cNvGraphicFramePr>
            <a:graphicFrameLocks noGrp="1"/>
          </p:cNvGraphicFramePr>
          <p:nvPr/>
        </p:nvGraphicFramePr>
        <p:xfrm>
          <a:off x="695326" y="2514941"/>
          <a:ext cx="7956549" cy="247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161">
                  <a:extLst>
                    <a:ext uri="{9D8B030D-6E8A-4147-A177-3AD203B41FA5}">
                      <a16:colId xmlns:a16="http://schemas.microsoft.com/office/drawing/2014/main" val="2471210230"/>
                    </a:ext>
                  </a:extLst>
                </a:gridCol>
                <a:gridCol w="3193143">
                  <a:extLst>
                    <a:ext uri="{9D8B030D-6E8A-4147-A177-3AD203B41FA5}">
                      <a16:colId xmlns:a16="http://schemas.microsoft.com/office/drawing/2014/main" val="3183220027"/>
                    </a:ext>
                  </a:extLst>
                </a:gridCol>
                <a:gridCol w="3187245">
                  <a:extLst>
                    <a:ext uri="{9D8B030D-6E8A-4147-A177-3AD203B41FA5}">
                      <a16:colId xmlns:a16="http://schemas.microsoft.com/office/drawing/2014/main" val="966997861"/>
                    </a:ext>
                  </a:extLst>
                </a:gridCol>
              </a:tblGrid>
              <a:tr h="824528"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Unsupervised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8655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Discrete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Classification or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Categorization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Clustering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56036"/>
                  </a:ext>
                </a:extLst>
              </a:tr>
              <a:tr h="824528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Continuous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Regression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noProof="0" dirty="0"/>
                        <a:t>Dimensionality reduction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28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65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 into Machine Learning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078C7C-A3DE-EE4B-93D9-0C26829E2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28D0CB-7156-AF40-A1C7-2C2F8765C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346F67-3063-CA4E-A506-D8D86E2EE4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9AD3987-26BA-49DC-BA24-72731371DC9F}" type="slidenum">
              <a:rPr lang="de-DE" smtClean="0"/>
              <a:t>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206234" y="2465354"/>
                <a:ext cx="104765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34" y="2465354"/>
                <a:ext cx="1047658" cy="1323439"/>
              </a:xfrm>
              <a:prstGeom prst="rec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3289732" y="2406993"/>
                <a:ext cx="2691291" cy="1440160"/>
              </a:xfrm>
              <a:prstGeom prst="rect">
                <a:avLst/>
              </a:prstGeom>
              <a:solidFill>
                <a:srgbClr val="D9E5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32" y="2406993"/>
                <a:ext cx="2691291" cy="1440160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016863" y="2483889"/>
                <a:ext cx="106138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63" y="2483889"/>
                <a:ext cx="1061381" cy="1323439"/>
              </a:xfrm>
              <a:prstGeom prst="rect">
                <a:avLst/>
              </a:prstGeom>
              <a:blipFill>
                <a:blip r:embed="rId5"/>
                <a:stretch>
                  <a:fillRect l="-10714" r="-9524" b="-219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 nach rechts 8"/>
          <p:cNvSpPr/>
          <p:nvPr/>
        </p:nvSpPr>
        <p:spPr>
          <a:xfrm>
            <a:off x="2375768" y="2911049"/>
            <a:ext cx="792088" cy="432048"/>
          </a:xfrm>
          <a:prstGeom prst="rightArrow">
            <a:avLst/>
          </a:prstGeom>
          <a:solidFill>
            <a:srgbClr val="318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>
            <a:off x="6102899" y="2911049"/>
            <a:ext cx="792088" cy="432048"/>
          </a:xfrm>
          <a:prstGeom prst="rightArrow">
            <a:avLst/>
          </a:prstGeom>
          <a:solidFill>
            <a:srgbClr val="318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E3CE0-E468-6342-8293-FB0C61633EB3}"/>
              </a:ext>
            </a:extLst>
          </p:cNvPr>
          <p:cNvSpPr txBox="1"/>
          <p:nvPr/>
        </p:nvSpPr>
        <p:spPr>
          <a:xfrm>
            <a:off x="1295488" y="4930339"/>
            <a:ext cx="8691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/>
              <a:t>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C9E6E-DF26-B74D-B5AE-8420B54E08A3}"/>
              </a:ext>
            </a:extLst>
          </p:cNvPr>
          <p:cNvSpPr txBox="1"/>
          <p:nvPr/>
        </p:nvSpPr>
        <p:spPr>
          <a:xfrm>
            <a:off x="6993554" y="4965653"/>
            <a:ext cx="11079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/>
              <a:t>Output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8A0A76-F1D5-2E46-8BE2-1E66713396D3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1730063" y="4238368"/>
            <a:ext cx="0" cy="6919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A887AD-3025-6843-A193-7E4E392598F1}"/>
              </a:ext>
            </a:extLst>
          </p:cNvPr>
          <p:cNvCxnSpPr>
            <a:cxnSpLocks/>
          </p:cNvCxnSpPr>
          <p:nvPr/>
        </p:nvCxnSpPr>
        <p:spPr>
          <a:xfrm flipV="1">
            <a:off x="4624613" y="4238368"/>
            <a:ext cx="0" cy="6919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5FA2C6-A452-264C-B6FC-464A97904BB6}"/>
              </a:ext>
            </a:extLst>
          </p:cNvPr>
          <p:cNvCxnSpPr>
            <a:cxnSpLocks/>
          </p:cNvCxnSpPr>
          <p:nvPr/>
        </p:nvCxnSpPr>
        <p:spPr>
          <a:xfrm flipV="1">
            <a:off x="7588858" y="4238367"/>
            <a:ext cx="0" cy="6919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4">
            <a:extLst>
              <a:ext uri="{FF2B5EF4-FFF2-40B4-BE49-F238E27FC236}">
                <a16:creationId xmlns:a16="http://schemas.microsoft.com/office/drawing/2014/main" id="{40703C88-B408-B544-9F07-0D1F355F8C2B}"/>
              </a:ext>
            </a:extLst>
          </p:cNvPr>
          <p:cNvSpPr txBox="1"/>
          <p:nvPr/>
        </p:nvSpPr>
        <p:spPr>
          <a:xfrm>
            <a:off x="3810133" y="4965653"/>
            <a:ext cx="1650487" cy="461665"/>
          </a:xfrm>
          <a:prstGeom prst="rect">
            <a:avLst/>
          </a:prstGeom>
          <a:solidFill>
            <a:srgbClr val="427B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629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  <a:p>
            <a:pPr lvl="1"/>
            <a:r>
              <a:rPr lang="en-US" dirty="0"/>
              <a:t>Unlabeled data</a:t>
            </a:r>
          </a:p>
          <a:p>
            <a:pPr lvl="1"/>
            <a:r>
              <a:rPr lang="en-US" dirty="0"/>
              <a:t>Use to discover patterns and information</a:t>
            </a:r>
          </a:p>
          <a:p>
            <a:r>
              <a:rPr lang="en-US" dirty="0"/>
              <a:t>Supervised Learning</a:t>
            </a:r>
          </a:p>
          <a:p>
            <a:pPr lvl="1"/>
            <a:r>
              <a:rPr lang="en-US" dirty="0"/>
              <a:t>Labeled data </a:t>
            </a:r>
          </a:p>
          <a:p>
            <a:pPr lvl="1"/>
            <a:r>
              <a:rPr lang="en-US" dirty="0"/>
              <a:t>Used to generalize known relations between input and output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Supervised vs. Unsupervised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 into Machine Learning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078C7C-A3DE-EE4B-93D9-0C26829E2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28D0CB-7156-AF40-A1C7-2C2F8765C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346F67-3063-CA4E-A506-D8D86E2EE4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9AD3987-26BA-49DC-BA24-72731371DC9F}" type="slidenum">
              <a:rPr lang="de-DE" smtClean="0"/>
              <a:t>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3289732" y="2406993"/>
                <a:ext cx="2691291" cy="1440160"/>
              </a:xfrm>
              <a:prstGeom prst="rect">
                <a:avLst/>
              </a:prstGeom>
              <a:solidFill>
                <a:srgbClr val="D9E5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32" y="2406993"/>
                <a:ext cx="2691291" cy="1440160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016863" y="2914776"/>
            <a:ext cx="69923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dog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2375768" y="2911049"/>
            <a:ext cx="792088" cy="432048"/>
          </a:xfrm>
          <a:prstGeom prst="rightArrow">
            <a:avLst/>
          </a:prstGeom>
          <a:solidFill>
            <a:srgbClr val="318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>
            <a:off x="6102899" y="2911049"/>
            <a:ext cx="792088" cy="432048"/>
          </a:xfrm>
          <a:prstGeom prst="rightArrow">
            <a:avLst/>
          </a:prstGeom>
          <a:solidFill>
            <a:srgbClr val="318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CE486-E5D2-B443-B64F-7B58554C7497}"/>
              </a:ext>
            </a:extLst>
          </p:cNvPr>
          <p:cNvSpPr txBox="1"/>
          <p:nvPr/>
        </p:nvSpPr>
        <p:spPr>
          <a:xfrm>
            <a:off x="4037297" y="4965652"/>
            <a:ext cx="119616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/>
              <a:t>Model?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A887AD-3025-6843-A193-7E4E392598F1}"/>
              </a:ext>
            </a:extLst>
          </p:cNvPr>
          <p:cNvCxnSpPr>
            <a:cxnSpLocks/>
          </p:cNvCxnSpPr>
          <p:nvPr/>
        </p:nvCxnSpPr>
        <p:spPr>
          <a:xfrm flipV="1">
            <a:off x="4624613" y="4238368"/>
            <a:ext cx="0" cy="6919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A29E978-D6FD-904E-966E-2655B2D68078}"/>
              </a:ext>
            </a:extLst>
          </p:cNvPr>
          <p:cNvSpPr/>
          <p:nvPr/>
        </p:nvSpPr>
        <p:spPr>
          <a:xfrm>
            <a:off x="695324" y="5654329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*object recognition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94917E-E89C-1945-BC9F-455E23A9C853}"/>
              </a:ext>
            </a:extLst>
          </p:cNvPr>
          <p:cNvSpPr/>
          <p:nvPr/>
        </p:nvSpPr>
        <p:spPr>
          <a:xfrm>
            <a:off x="999848" y="267760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</p:spTree>
    <p:extLst>
      <p:ext uri="{BB962C8B-B14F-4D97-AF65-F5344CB8AC3E}">
        <p14:creationId xmlns:p14="http://schemas.microsoft.com/office/powerpoint/2010/main" val="17799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DA35F-6F7C-C647-AE1B-3A04978F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ML Problems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5DD0C0-8BF7-4647-AA2E-BAB90CA1D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What can we learn just by looking at the data?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66939D-4D3F-D045-9F1C-1350C0FB0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73A6-A551-2F43-B08B-9433815600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F7-8BD2-3C4D-B69B-2F4539ED1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3E546-1441-8745-ACD6-E63E727286EA}"/>
              </a:ext>
            </a:extLst>
          </p:cNvPr>
          <p:cNvSpPr/>
          <p:nvPr/>
        </p:nvSpPr>
        <p:spPr>
          <a:xfrm>
            <a:off x="4321473" y="3363225"/>
            <a:ext cx="1006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🐕</a:t>
            </a:r>
            <a:endParaRPr lang="en-DE" sz="7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6C9E-1D93-2545-BB5B-A43EC3CC415A}"/>
              </a:ext>
            </a:extLst>
          </p:cNvPr>
          <p:cNvSpPr/>
          <p:nvPr/>
        </p:nvSpPr>
        <p:spPr>
          <a:xfrm>
            <a:off x="3256782" y="1968361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38E-D413-314F-AC6D-6A67AD6BC859}"/>
              </a:ext>
            </a:extLst>
          </p:cNvPr>
          <p:cNvSpPr/>
          <p:nvPr/>
        </p:nvSpPr>
        <p:spPr>
          <a:xfrm>
            <a:off x="2524823" y="446719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🐴</a:t>
            </a:r>
            <a:endParaRPr lang="en-DE" sz="7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D3054-2A62-DF43-BFC4-7CDB3F117F10}"/>
              </a:ext>
            </a:extLst>
          </p:cNvPr>
          <p:cNvSpPr/>
          <p:nvPr/>
        </p:nvSpPr>
        <p:spPr>
          <a:xfrm>
            <a:off x="1810521" y="291205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7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B69FA-6494-8248-989C-92EF51C5B801}"/>
              </a:ext>
            </a:extLst>
          </p:cNvPr>
          <p:cNvSpPr/>
          <p:nvPr/>
        </p:nvSpPr>
        <p:spPr>
          <a:xfrm>
            <a:off x="4497247" y="492168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🐶</a:t>
            </a:r>
            <a:endParaRPr lang="en-DE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6719E-D899-914E-94EB-D1E4E4FFFBDF}"/>
              </a:ext>
            </a:extLst>
          </p:cNvPr>
          <p:cNvSpPr/>
          <p:nvPr/>
        </p:nvSpPr>
        <p:spPr>
          <a:xfrm>
            <a:off x="6390575" y="3927713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🦍</a:t>
            </a:r>
            <a:endParaRPr lang="en-DE" sz="7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B8060-A390-434B-A774-B8B823E7B729}"/>
              </a:ext>
            </a:extLst>
          </p:cNvPr>
          <p:cNvSpPr/>
          <p:nvPr/>
        </p:nvSpPr>
        <p:spPr>
          <a:xfrm>
            <a:off x="5564708" y="206216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🐆</a:t>
            </a:r>
            <a:endParaRPr lang="en-DE" sz="7000" dirty="0"/>
          </a:p>
        </p:txBody>
      </p:sp>
    </p:spTree>
    <p:extLst>
      <p:ext uri="{BB962C8B-B14F-4D97-AF65-F5344CB8AC3E}">
        <p14:creationId xmlns:p14="http://schemas.microsoft.com/office/powerpoint/2010/main" val="300071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DA35F-6F7C-C647-AE1B-3A04978F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ML Problems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5DD0C0-8BF7-4647-AA2E-BAB90CA1D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What can we learn just by looking at the data?</a:t>
            </a:r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66939D-4D3F-D045-9F1C-1350C0FB0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73A6-A551-2F43-B08B-9433815600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F7-8BD2-3C4D-B69B-2F4539ED1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3E546-1441-8745-ACD6-E63E727286EA}"/>
              </a:ext>
            </a:extLst>
          </p:cNvPr>
          <p:cNvSpPr/>
          <p:nvPr/>
        </p:nvSpPr>
        <p:spPr>
          <a:xfrm>
            <a:off x="4321473" y="3363225"/>
            <a:ext cx="1006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🐕</a:t>
            </a:r>
            <a:endParaRPr lang="en-DE" sz="7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6C9E-1D93-2545-BB5B-A43EC3CC415A}"/>
              </a:ext>
            </a:extLst>
          </p:cNvPr>
          <p:cNvSpPr/>
          <p:nvPr/>
        </p:nvSpPr>
        <p:spPr>
          <a:xfrm>
            <a:off x="3256782" y="1968361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38E-D413-314F-AC6D-6A67AD6BC859}"/>
              </a:ext>
            </a:extLst>
          </p:cNvPr>
          <p:cNvSpPr/>
          <p:nvPr/>
        </p:nvSpPr>
        <p:spPr>
          <a:xfrm>
            <a:off x="2524823" y="446719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🐴</a:t>
            </a:r>
            <a:endParaRPr lang="en-DE" sz="7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D3054-2A62-DF43-BFC4-7CDB3F117F10}"/>
              </a:ext>
            </a:extLst>
          </p:cNvPr>
          <p:cNvSpPr/>
          <p:nvPr/>
        </p:nvSpPr>
        <p:spPr>
          <a:xfrm>
            <a:off x="1810521" y="291205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7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B69FA-6494-8248-989C-92EF51C5B801}"/>
              </a:ext>
            </a:extLst>
          </p:cNvPr>
          <p:cNvSpPr/>
          <p:nvPr/>
        </p:nvSpPr>
        <p:spPr>
          <a:xfrm>
            <a:off x="4497247" y="492168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🐶</a:t>
            </a:r>
            <a:endParaRPr lang="en-DE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6719E-D899-914E-94EB-D1E4E4FFFBDF}"/>
              </a:ext>
            </a:extLst>
          </p:cNvPr>
          <p:cNvSpPr/>
          <p:nvPr/>
        </p:nvSpPr>
        <p:spPr>
          <a:xfrm>
            <a:off x="6390575" y="3927713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🦍</a:t>
            </a:r>
            <a:endParaRPr lang="en-DE" sz="7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B8060-A390-434B-A774-B8B823E7B729}"/>
              </a:ext>
            </a:extLst>
          </p:cNvPr>
          <p:cNvSpPr/>
          <p:nvPr/>
        </p:nvSpPr>
        <p:spPr>
          <a:xfrm>
            <a:off x="5564708" y="206216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🐆</a:t>
            </a:r>
            <a:endParaRPr lang="en-DE" sz="7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51708A-ACC0-854A-9051-2DB96C893062}"/>
              </a:ext>
            </a:extLst>
          </p:cNvPr>
          <p:cNvSpPr/>
          <p:nvPr/>
        </p:nvSpPr>
        <p:spPr>
          <a:xfrm rot="696652">
            <a:off x="1295492" y="1866428"/>
            <a:ext cx="6968004" cy="3036380"/>
          </a:xfrm>
          <a:prstGeom prst="ellipse">
            <a:avLst/>
          </a:prstGeom>
          <a:noFill/>
          <a:ln w="38100">
            <a:solidFill>
              <a:srgbClr val="FFD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5214D2-531B-BB4A-9A3D-1A23CBEE3B83}"/>
              </a:ext>
            </a:extLst>
          </p:cNvPr>
          <p:cNvSpPr/>
          <p:nvPr/>
        </p:nvSpPr>
        <p:spPr>
          <a:xfrm rot="696652">
            <a:off x="2079217" y="4481069"/>
            <a:ext cx="4299144" cy="1495416"/>
          </a:xfrm>
          <a:prstGeom prst="ellipse">
            <a:avLst/>
          </a:prstGeom>
          <a:noFill/>
          <a:ln w="38100">
            <a:solidFill>
              <a:srgbClr val="059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1838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DA35F-6F7C-C647-AE1B-3A04978F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ML Problems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5DD0C0-8BF7-4647-AA2E-BAB90CA1D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 can we do with binned data?</a:t>
            </a:r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66939D-4D3F-D045-9F1C-1350C0FB0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73A6-A551-2F43-B08B-9433815600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F7-8BD2-3C4D-B69B-2F4539ED1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3E546-1441-8745-ACD6-E63E727286EA}"/>
              </a:ext>
            </a:extLst>
          </p:cNvPr>
          <p:cNvSpPr/>
          <p:nvPr/>
        </p:nvSpPr>
        <p:spPr>
          <a:xfrm>
            <a:off x="4321473" y="3363225"/>
            <a:ext cx="1006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🐕</a:t>
            </a:r>
            <a:endParaRPr lang="en-DE" sz="7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6C9E-1D93-2545-BB5B-A43EC3CC415A}"/>
              </a:ext>
            </a:extLst>
          </p:cNvPr>
          <p:cNvSpPr/>
          <p:nvPr/>
        </p:nvSpPr>
        <p:spPr>
          <a:xfrm>
            <a:off x="3256782" y="1968361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38E-D413-314F-AC6D-6A67AD6BC859}"/>
              </a:ext>
            </a:extLst>
          </p:cNvPr>
          <p:cNvSpPr/>
          <p:nvPr/>
        </p:nvSpPr>
        <p:spPr>
          <a:xfrm>
            <a:off x="2524823" y="446719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🐴</a:t>
            </a:r>
            <a:endParaRPr lang="en-DE" sz="7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D3054-2A62-DF43-BFC4-7CDB3F117F10}"/>
              </a:ext>
            </a:extLst>
          </p:cNvPr>
          <p:cNvSpPr/>
          <p:nvPr/>
        </p:nvSpPr>
        <p:spPr>
          <a:xfrm>
            <a:off x="1810521" y="291205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7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B69FA-6494-8248-989C-92EF51C5B801}"/>
              </a:ext>
            </a:extLst>
          </p:cNvPr>
          <p:cNvSpPr/>
          <p:nvPr/>
        </p:nvSpPr>
        <p:spPr>
          <a:xfrm>
            <a:off x="4497247" y="492168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🐶</a:t>
            </a:r>
            <a:endParaRPr lang="en-DE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6719E-D899-914E-94EB-D1E4E4FFFBDF}"/>
              </a:ext>
            </a:extLst>
          </p:cNvPr>
          <p:cNvSpPr/>
          <p:nvPr/>
        </p:nvSpPr>
        <p:spPr>
          <a:xfrm>
            <a:off x="6390575" y="3927713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🦍</a:t>
            </a:r>
            <a:endParaRPr lang="en-DE" sz="7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B8060-A390-434B-A774-B8B823E7B729}"/>
              </a:ext>
            </a:extLst>
          </p:cNvPr>
          <p:cNvSpPr/>
          <p:nvPr/>
        </p:nvSpPr>
        <p:spPr>
          <a:xfrm>
            <a:off x="5564708" y="206216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🐆</a:t>
            </a:r>
            <a:endParaRPr lang="en-DE" sz="7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60D0A4-3E6D-554C-984D-259CDA886682}"/>
              </a:ext>
            </a:extLst>
          </p:cNvPr>
          <p:cNvSpPr/>
          <p:nvPr/>
        </p:nvSpPr>
        <p:spPr>
          <a:xfrm rot="3004924">
            <a:off x="1060249" y="2070800"/>
            <a:ext cx="5142309" cy="3514055"/>
          </a:xfrm>
          <a:prstGeom prst="ellipse">
            <a:avLst/>
          </a:prstGeom>
          <a:noFill/>
          <a:ln w="38100">
            <a:solidFill>
              <a:srgbClr val="FFD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B8686A-EAB8-264A-82A1-15D26A52D50E}"/>
              </a:ext>
            </a:extLst>
          </p:cNvPr>
          <p:cNvSpPr/>
          <p:nvPr/>
        </p:nvSpPr>
        <p:spPr>
          <a:xfrm rot="3632543">
            <a:off x="4261631" y="2866020"/>
            <a:ext cx="4299144" cy="1495416"/>
          </a:xfrm>
          <a:prstGeom prst="ellipse">
            <a:avLst/>
          </a:prstGeom>
          <a:noFill/>
          <a:ln w="38100">
            <a:solidFill>
              <a:srgbClr val="059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7A244-72BE-B744-9C09-27F7E469D81D}"/>
              </a:ext>
            </a:extLst>
          </p:cNvPr>
          <p:cNvSpPr/>
          <p:nvPr/>
        </p:nvSpPr>
        <p:spPr>
          <a:xfrm>
            <a:off x="649927" y="2359637"/>
            <a:ext cx="2223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000" dirty="0"/>
              <a:t>Domestic Animals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0358F-E567-8B45-AD4C-AA27113C9E77}"/>
              </a:ext>
            </a:extLst>
          </p:cNvPr>
          <p:cNvSpPr/>
          <p:nvPr/>
        </p:nvSpPr>
        <p:spPr>
          <a:xfrm>
            <a:off x="6029961" y="1785630"/>
            <a:ext cx="1654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000" dirty="0"/>
              <a:t>Wild Animals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51632-6A0C-6045-B133-8F3B72E87E5E}"/>
              </a:ext>
            </a:extLst>
          </p:cNvPr>
          <p:cNvSpPr/>
          <p:nvPr/>
        </p:nvSpPr>
        <p:spPr>
          <a:xfrm>
            <a:off x="7977819" y="209336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62852-D428-684B-B632-A470B074ADF7}"/>
              </a:ext>
            </a:extLst>
          </p:cNvPr>
          <p:cNvSpPr/>
          <p:nvPr/>
        </p:nvSpPr>
        <p:spPr>
          <a:xfrm>
            <a:off x="7675802" y="269103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6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6000" dirty="0"/>
          </a:p>
        </p:txBody>
      </p:sp>
    </p:spTree>
    <p:extLst>
      <p:ext uri="{BB962C8B-B14F-4D97-AF65-F5344CB8AC3E}">
        <p14:creationId xmlns:p14="http://schemas.microsoft.com/office/powerpoint/2010/main" val="167121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8DA35F-6F7C-C647-AE1B-3A04978F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ML Problems</a:t>
            </a:r>
            <a:endParaRPr lang="en-D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5DD0C0-8BF7-4647-AA2E-BAB90CA1D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What can we do with binned data?</a:t>
            </a:r>
            <a:endParaRPr lang="en-DE" dirty="0"/>
          </a:p>
          <a:p>
            <a:endParaRPr lang="en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66939D-4D3F-D045-9F1C-1350C0FB08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73A6-A551-2F43-B08B-9433815600D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EDF7-8BD2-3C4D-B69B-2F4539ED1E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3E546-1441-8745-ACD6-E63E727286EA}"/>
              </a:ext>
            </a:extLst>
          </p:cNvPr>
          <p:cNvSpPr/>
          <p:nvPr/>
        </p:nvSpPr>
        <p:spPr>
          <a:xfrm>
            <a:off x="4321473" y="3363225"/>
            <a:ext cx="10068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🐕</a:t>
            </a:r>
            <a:endParaRPr lang="en-DE" sz="7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6C9E-1D93-2545-BB5B-A43EC3CC415A}"/>
              </a:ext>
            </a:extLst>
          </p:cNvPr>
          <p:cNvSpPr/>
          <p:nvPr/>
        </p:nvSpPr>
        <p:spPr>
          <a:xfrm>
            <a:off x="3256782" y="1968361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🐩</a:t>
            </a:r>
            <a:endParaRPr lang="en-DE" sz="7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38E-D413-314F-AC6D-6A67AD6BC859}"/>
              </a:ext>
            </a:extLst>
          </p:cNvPr>
          <p:cNvSpPr/>
          <p:nvPr/>
        </p:nvSpPr>
        <p:spPr>
          <a:xfrm>
            <a:off x="2524823" y="446719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🐴</a:t>
            </a:r>
            <a:endParaRPr lang="en-DE" sz="7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D3054-2A62-DF43-BFC4-7CDB3F117F10}"/>
              </a:ext>
            </a:extLst>
          </p:cNvPr>
          <p:cNvSpPr/>
          <p:nvPr/>
        </p:nvSpPr>
        <p:spPr>
          <a:xfrm>
            <a:off x="1810521" y="291205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7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4B69FA-6494-8248-989C-92EF51C5B801}"/>
              </a:ext>
            </a:extLst>
          </p:cNvPr>
          <p:cNvSpPr/>
          <p:nvPr/>
        </p:nvSpPr>
        <p:spPr>
          <a:xfrm>
            <a:off x="4497247" y="492168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🐶</a:t>
            </a:r>
            <a:endParaRPr lang="en-DE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A6719E-D899-914E-94EB-D1E4E4FFFBDF}"/>
              </a:ext>
            </a:extLst>
          </p:cNvPr>
          <p:cNvSpPr/>
          <p:nvPr/>
        </p:nvSpPr>
        <p:spPr>
          <a:xfrm>
            <a:off x="6390575" y="3927713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🦍</a:t>
            </a:r>
            <a:endParaRPr lang="en-DE" sz="7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B8060-A390-434B-A774-B8B823E7B729}"/>
              </a:ext>
            </a:extLst>
          </p:cNvPr>
          <p:cNvSpPr/>
          <p:nvPr/>
        </p:nvSpPr>
        <p:spPr>
          <a:xfrm>
            <a:off x="5564708" y="2062162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7000" dirty="0">
                <a:solidFill>
                  <a:srgbClr val="CCCCCC"/>
                </a:solidFill>
                <a:latin typeface="Noto Color Emoji"/>
              </a:rPr>
              <a:t>🐆</a:t>
            </a:r>
            <a:endParaRPr lang="en-DE" sz="7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60D0A4-3E6D-554C-984D-259CDA886682}"/>
              </a:ext>
            </a:extLst>
          </p:cNvPr>
          <p:cNvSpPr/>
          <p:nvPr/>
        </p:nvSpPr>
        <p:spPr>
          <a:xfrm rot="3004924">
            <a:off x="1060249" y="2070800"/>
            <a:ext cx="5142309" cy="3514055"/>
          </a:xfrm>
          <a:prstGeom prst="ellipse">
            <a:avLst/>
          </a:prstGeom>
          <a:noFill/>
          <a:ln w="38100">
            <a:solidFill>
              <a:srgbClr val="FFD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B8686A-EAB8-264A-82A1-15D26A52D50E}"/>
              </a:ext>
            </a:extLst>
          </p:cNvPr>
          <p:cNvSpPr/>
          <p:nvPr/>
        </p:nvSpPr>
        <p:spPr>
          <a:xfrm rot="3632543">
            <a:off x="4261631" y="2866020"/>
            <a:ext cx="4299144" cy="1495416"/>
          </a:xfrm>
          <a:prstGeom prst="ellipse">
            <a:avLst/>
          </a:prstGeom>
          <a:noFill/>
          <a:ln w="38100">
            <a:solidFill>
              <a:srgbClr val="059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7A244-72BE-B744-9C09-27F7E469D81D}"/>
              </a:ext>
            </a:extLst>
          </p:cNvPr>
          <p:cNvSpPr/>
          <p:nvPr/>
        </p:nvSpPr>
        <p:spPr>
          <a:xfrm>
            <a:off x="649927" y="2359637"/>
            <a:ext cx="2223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000" dirty="0"/>
              <a:t>Domestic Animals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0358F-E567-8B45-AD4C-AA27113C9E77}"/>
              </a:ext>
            </a:extLst>
          </p:cNvPr>
          <p:cNvSpPr/>
          <p:nvPr/>
        </p:nvSpPr>
        <p:spPr>
          <a:xfrm>
            <a:off x="6029961" y="1785630"/>
            <a:ext cx="1654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000" dirty="0"/>
              <a:t>Wild Animals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E03C06-04ED-CB4D-9432-3B9D00D8439A}"/>
              </a:ext>
            </a:extLst>
          </p:cNvPr>
          <p:cNvSpPr/>
          <p:nvPr/>
        </p:nvSpPr>
        <p:spPr>
          <a:xfrm>
            <a:off x="7675802" y="409831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6000" dirty="0">
                <a:solidFill>
                  <a:srgbClr val="CCCCCC"/>
                </a:solidFill>
                <a:latin typeface="Noto Color Emoji"/>
              </a:rPr>
              <a:t>🐘</a:t>
            </a:r>
            <a:endParaRPr lang="en-DE" sz="6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113F1-D8B6-1340-918A-99E9180C5F84}"/>
              </a:ext>
            </a:extLst>
          </p:cNvPr>
          <p:cNvSpPr/>
          <p:nvPr/>
        </p:nvSpPr>
        <p:spPr>
          <a:xfrm>
            <a:off x="7675802" y="339467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6000" dirty="0">
                <a:solidFill>
                  <a:srgbClr val="CCCCCC"/>
                </a:solidFill>
                <a:latin typeface="Noto Color Emoji"/>
              </a:rPr>
              <a:t>🐖</a:t>
            </a:r>
            <a:endParaRPr lang="en-DE" sz="6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51632-6A0C-6045-B133-8F3B72E87E5E}"/>
              </a:ext>
            </a:extLst>
          </p:cNvPr>
          <p:cNvSpPr/>
          <p:nvPr/>
        </p:nvSpPr>
        <p:spPr>
          <a:xfrm>
            <a:off x="7977819" y="209336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62852-D428-684B-B632-A470B074ADF7}"/>
              </a:ext>
            </a:extLst>
          </p:cNvPr>
          <p:cNvSpPr/>
          <p:nvPr/>
        </p:nvSpPr>
        <p:spPr>
          <a:xfrm>
            <a:off x="7675802" y="269103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6000" dirty="0">
                <a:solidFill>
                  <a:srgbClr val="CCCCCC"/>
                </a:solidFill>
                <a:latin typeface="Noto Color Emoji"/>
              </a:rPr>
              <a:t>🐈</a:t>
            </a:r>
            <a:endParaRPr lang="en-DE" sz="6000" dirty="0"/>
          </a:p>
        </p:txBody>
      </p:sp>
    </p:spTree>
    <p:extLst>
      <p:ext uri="{BB962C8B-B14F-4D97-AF65-F5344CB8AC3E}">
        <p14:creationId xmlns:p14="http://schemas.microsoft.com/office/powerpoint/2010/main" val="427909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B79C-D9AF-A64E-B8E4-F5B17736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4D40-564A-D84D-BC08-9BD473481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AA75C-FA51-4E4E-AE40-CDE53C420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3E990-EA1D-D140-A169-D228335D4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F0751-203D-7F46-BAB8-883F720BE0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53EEB-EEC8-C249-AF61-E1DB669857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0A4A743D-C284-0842-9BDE-6775AE371B17}"/>
              </a:ext>
            </a:extLst>
          </p:cNvPr>
          <p:cNvSpPr txBox="1"/>
          <p:nvPr/>
        </p:nvSpPr>
        <p:spPr>
          <a:xfrm>
            <a:off x="808341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Supervised Learning</a:t>
            </a:r>
          </a:p>
        </p:txBody>
      </p:sp>
      <p:sp>
        <p:nvSpPr>
          <p:cNvPr id="9" name="Textfeld 13">
            <a:extLst>
              <a:ext uri="{FF2B5EF4-FFF2-40B4-BE49-F238E27FC236}">
                <a16:creationId xmlns:a16="http://schemas.microsoft.com/office/drawing/2014/main" id="{2726F141-BA04-4B4B-96B5-647469E4D48E}"/>
              </a:ext>
            </a:extLst>
          </p:cNvPr>
          <p:cNvSpPr txBox="1"/>
          <p:nvPr/>
        </p:nvSpPr>
        <p:spPr>
          <a:xfrm>
            <a:off x="3375454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1168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B79C-D9AF-A64E-B8E4-F5B17736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4D40-564A-D84D-BC08-9BD473481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AA75C-FA51-4E4E-AE40-CDE53C420C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3E990-EA1D-D140-A169-D228335D4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F0751-203D-7F46-BAB8-883F720BE02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53EEB-EEC8-C249-AF61-E1DB669857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0A4A743D-C284-0842-9BDE-6775AE371B17}"/>
              </a:ext>
            </a:extLst>
          </p:cNvPr>
          <p:cNvSpPr txBox="1"/>
          <p:nvPr/>
        </p:nvSpPr>
        <p:spPr>
          <a:xfrm>
            <a:off x="808341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Supervised Learning</a:t>
            </a:r>
          </a:p>
        </p:txBody>
      </p:sp>
      <p:sp>
        <p:nvSpPr>
          <p:cNvPr id="9" name="Textfeld 13">
            <a:extLst>
              <a:ext uri="{FF2B5EF4-FFF2-40B4-BE49-F238E27FC236}">
                <a16:creationId xmlns:a16="http://schemas.microsoft.com/office/drawing/2014/main" id="{2726F141-BA04-4B4B-96B5-647469E4D48E}"/>
              </a:ext>
            </a:extLst>
          </p:cNvPr>
          <p:cNvSpPr txBox="1"/>
          <p:nvPr/>
        </p:nvSpPr>
        <p:spPr>
          <a:xfrm>
            <a:off x="3375454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Unsupervised Learning</a:t>
            </a:r>
          </a:p>
        </p:txBody>
      </p:sp>
      <p:sp>
        <p:nvSpPr>
          <p:cNvPr id="10" name="Textfeld 13">
            <a:extLst>
              <a:ext uri="{FF2B5EF4-FFF2-40B4-BE49-F238E27FC236}">
                <a16:creationId xmlns:a16="http://schemas.microsoft.com/office/drawing/2014/main" id="{117616EE-FED5-6A4B-9D97-5B5519C9EB6C}"/>
              </a:ext>
            </a:extLst>
          </p:cNvPr>
          <p:cNvSpPr txBox="1"/>
          <p:nvPr/>
        </p:nvSpPr>
        <p:spPr>
          <a:xfrm>
            <a:off x="5942567" y="2924665"/>
            <a:ext cx="2295525" cy="1251918"/>
          </a:xfrm>
          <a:prstGeom prst="rect">
            <a:avLst/>
          </a:prstGeom>
          <a:solidFill>
            <a:srgbClr val="427BF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90621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18499</TotalTime>
  <Words>368</Words>
  <Application>Microsoft Macintosh PowerPoint</Application>
  <PresentationFormat>Widescreen</PresentationFormat>
  <Paragraphs>169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HelveticaNeueLT Std Med</vt:lpstr>
      <vt:lpstr>Noto Color Emoji</vt:lpstr>
      <vt:lpstr>Wingdings</vt:lpstr>
      <vt:lpstr>Office Theme</vt:lpstr>
      <vt:lpstr>Practical Machine Learning</vt:lpstr>
      <vt:lpstr>Introduction into Machine Learning</vt:lpstr>
      <vt:lpstr>Introduction into Machine Learning</vt:lpstr>
      <vt:lpstr>Types of ML Problems</vt:lpstr>
      <vt:lpstr>Types of ML Problems</vt:lpstr>
      <vt:lpstr>Types of ML Problems</vt:lpstr>
      <vt:lpstr>Types of ML Problems</vt:lpstr>
      <vt:lpstr>Learning Strategies</vt:lpstr>
      <vt:lpstr>Learning Strategies</vt:lpstr>
      <vt:lpstr>Learning Strategies</vt:lpstr>
      <vt:lpstr>Supervised Learning</vt:lpstr>
      <vt:lpstr>Supervised Learning</vt:lpstr>
      <vt:lpstr>Supervised Learning</vt:lpstr>
      <vt:lpstr>Supervised Learning</vt:lpstr>
      <vt:lpstr>Supervised Learning</vt:lpstr>
      <vt:lpstr>Unsupervised Learning</vt:lpstr>
      <vt:lpstr>Unsupervised Learning</vt:lpstr>
      <vt:lpstr>Unsupervised Learning</vt:lpstr>
      <vt:lpstr>Learning Strategies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Microsoft Office User</cp:lastModifiedBy>
  <cp:revision>483</cp:revision>
  <dcterms:created xsi:type="dcterms:W3CDTF">2017-10-10T14:10:45Z</dcterms:created>
  <dcterms:modified xsi:type="dcterms:W3CDTF">2021-05-08T14:12:27Z</dcterms:modified>
  <cp:category/>
</cp:coreProperties>
</file>