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919" r:id="rId3"/>
    <p:sldId id="939" r:id="rId4"/>
    <p:sldId id="940" r:id="rId5"/>
    <p:sldId id="965" r:id="rId6"/>
    <p:sldId id="929" r:id="rId7"/>
    <p:sldId id="946" r:id="rId8"/>
    <p:sldId id="938" r:id="rId9"/>
    <p:sldId id="943" r:id="rId10"/>
    <p:sldId id="944" r:id="rId11"/>
    <p:sldId id="947" r:id="rId12"/>
    <p:sldId id="931" r:id="rId13"/>
    <p:sldId id="937" r:id="rId14"/>
    <p:sldId id="934" r:id="rId15"/>
    <p:sldId id="935" r:id="rId16"/>
    <p:sldId id="945" r:id="rId17"/>
    <p:sldId id="942" r:id="rId18"/>
    <p:sldId id="933" r:id="rId19"/>
    <p:sldId id="932" r:id="rId20"/>
    <p:sldId id="912" r:id="rId21"/>
    <p:sldId id="9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340"/>
    <a:srgbClr val="FFDE45"/>
    <a:srgbClr val="3183FF"/>
    <a:srgbClr val="427BF5"/>
    <a:srgbClr val="D9E5FF"/>
    <a:srgbClr val="420CFF"/>
    <a:srgbClr val="E0FFF2"/>
    <a:srgbClr val="CFFFEB"/>
    <a:srgbClr val="E5FFF4"/>
    <a:srgbClr val="D6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 autoAdjust="0"/>
    <p:restoredTop sz="83888" autoAdjust="0"/>
  </p:normalViewPr>
  <p:slideViewPr>
    <p:cSldViewPr snapToGrid="0" showGuides="1">
      <p:cViewPr varScale="1">
        <p:scale>
          <a:sx n="104" d="100"/>
          <a:sy n="104" d="100"/>
        </p:scale>
        <p:origin x="1632" y="20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14.04.21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1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8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61656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5202085"/>
            <a:ext cx="7961658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37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BB1E488D-9B99-614F-ABD8-13F7F1E545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3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2F71E0A7-5A25-B645-8059-68B6F14420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81413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36525"/>
            <a:ext cx="7956548" cy="95250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4D6181C-6F7E-FF4A-BE81-2C439B9449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89026"/>
            <a:ext cx="7956550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4089747"/>
            <a:ext cx="7956550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0" cy="4537074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0052" y="1592265"/>
            <a:ext cx="4061823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427BF5"/>
              </a:buClr>
              <a:defRPr/>
            </a:lvl1pPr>
            <a:lvl2pPr defTabSz="687600"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268412"/>
            <a:ext cx="7956549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40DA6F-2CD1-8A4F-AC8F-3D9AEA351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10801347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B186B8C-919E-9C45-B641-60AFC3508BF2}"/>
              </a:ext>
            </a:extLst>
          </p:cNvPr>
          <p:cNvSpPr txBox="1">
            <a:spLocks/>
          </p:cNvSpPr>
          <p:nvPr userDrawn="1"/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B3D2C1-E934-FD49-9635-00F83D17E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324" y="1592264"/>
            <a:ext cx="10801347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430236"/>
            <a:ext cx="7956549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5448563"/>
            <a:ext cx="7971597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390116"/>
            <a:ext cx="5411718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157" y="1617254"/>
            <a:ext cx="5411718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157" y="1114015"/>
            <a:ext cx="541171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79565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Sven Mayer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4" r:id="rId6"/>
    <p:sldLayoutId id="2147483682" r:id="rId7"/>
    <p:sldLayoutId id="2147483655" r:id="rId8"/>
    <p:sldLayoutId id="2147483657" r:id="rId9"/>
    <p:sldLayoutId id="2147483681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P Screengrab">
            <a:extLst>
              <a:ext uri="{FF2B5EF4-FFF2-40B4-BE49-F238E27FC236}">
                <a16:creationId xmlns:a16="http://schemas.microsoft.com/office/drawing/2014/main" id="{E35FE3BD-FEB6-0C45-83AE-7E91D38B12A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2" b="764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Machine Learning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E937C26-C2E6-BD4A-9022-39A9BBF26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/>
              <a:t>Unsupervised Learning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C96CB-D7C3-974B-AF03-CC82A34795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33A74C-7591-B548-93F7-C6D69D308C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081A47-A00A-904C-9526-4ADEBB1781B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DCC4-30DA-6C45-94D7-C3415C5F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Clustering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B3D12-F99C-5C49-AC6E-05C312F22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BB78E-E7DC-DA43-98DA-2FFB03D9DF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  <a:p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2BDBD-996F-394A-9AD9-755FF1098F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666E8-0988-844A-9C9F-2B6CD8C212C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D2AB9-B137-3648-B1A1-12D8F959CDD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A81150-94FB-AF41-A63F-A91A6FBEE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37" y="2413565"/>
            <a:ext cx="54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6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DCC4-30DA-6C45-94D7-C3415C5F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Clustering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B3D12-F99C-5C49-AC6E-05C312F22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BB78E-E7DC-DA43-98DA-2FFB03D9DF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  <a:p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2BDBD-996F-394A-9AD9-755FF1098F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666E8-0988-844A-9C9F-2B6CD8C212C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D2AB9-B137-3648-B1A1-12D8F959CDD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A81150-94FB-AF41-A63F-A91A6FBEE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37" y="2413565"/>
            <a:ext cx="5476923" cy="3600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11AA24-F242-A74B-AE94-E156FE8655A6}"/>
              </a:ext>
            </a:extLst>
          </p:cNvPr>
          <p:cNvSpPr/>
          <p:nvPr/>
        </p:nvSpPr>
        <p:spPr>
          <a:xfrm>
            <a:off x="6697363" y="4847070"/>
            <a:ext cx="469557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F74F5-775A-9B4F-9F90-36629DA213BF}"/>
              </a:ext>
            </a:extLst>
          </p:cNvPr>
          <p:cNvSpPr txBox="1"/>
          <p:nvPr/>
        </p:nvSpPr>
        <p:spPr>
          <a:xfrm>
            <a:off x="6788045" y="48964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652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ownload (1)" descr="download (1)">
            <a:hlinkClick r:id="" action="ppaction://media"/>
            <a:extLst>
              <a:ext uri="{FF2B5EF4-FFF2-40B4-BE49-F238E27FC236}">
                <a16:creationId xmlns:a16="http://schemas.microsoft.com/office/drawing/2014/main" id="{742FDC97-BEAF-0348-A399-8762639495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3042" y="1092580"/>
            <a:ext cx="6774472" cy="506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744C9-8C58-5745-81C1-D8DF63A5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Clustering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5F888-A793-8D4A-99C7-BA11673AB9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Cluster Count?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1B4D7-6831-2845-928D-8E93E153A0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CAFFC-ECF3-8E45-B198-E6B8D6DDFF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FBADE-737A-4741-B21D-B44178C6ADD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4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422FCB-ED0A-954C-A5DB-008AC52C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F305B1-AD7D-D745-82FD-B9493FB19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Unsupervised Learning</a:t>
            </a:r>
          </a:p>
          <a:p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E37CE7-7543-D54E-9874-31CE3BB447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1BC4-AE11-7C4C-BBA4-06C838BEFDE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FFFB0-BD32-C147-AC6D-1243FAD628B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41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2595-500E-0242-801F-C7F1943C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  <a:endParaRPr lang="en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C41C53-856C-6449-A3EE-3E0A15D08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Transforming high-dimensional data into a low-dimensional space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D759E-47E4-7E41-9446-9A957AD2B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2FB6D7-BEF4-4E41-AA05-0924348BAC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1BB5D-BB73-1B40-8A53-6CBA855D680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07C0D6-F240-4E48-AD8A-D584EE8E80EE}"/>
                  </a:ext>
                </a:extLst>
              </p:cNvPr>
              <p:cNvSpPr txBox="1"/>
              <p:nvPr/>
            </p:nvSpPr>
            <p:spPr>
              <a:xfrm>
                <a:off x="2813473" y="2739083"/>
                <a:ext cx="3720251" cy="2243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D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D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2.3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DE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.4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−99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D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D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1.8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DE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07C0D6-F240-4E48-AD8A-D584EE8E8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473" y="2739083"/>
                <a:ext cx="3720251" cy="2243435"/>
              </a:xfrm>
              <a:prstGeom prst="rect">
                <a:avLst/>
              </a:prstGeom>
              <a:blipFill>
                <a:blip r:embed="rId2"/>
                <a:stretch>
                  <a:fillRect t="-562" b="-28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22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2595-500E-0242-801F-C7F1943C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9F443-CF6C-5D44-AD77-E33A776A3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Transforming high-dimensional data into a low-dimensional space</a:t>
            </a:r>
            <a:endParaRPr lang="en-DE" dirty="0"/>
          </a:p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D759E-47E4-7E41-9446-9A957AD2B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4CA033-2A91-2348-A68B-6419404C2F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1BB5D-BB73-1B40-8A53-6CBA855D680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FFC7F-88EE-E144-BD21-3D10AB6BFCD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5684F0-7C0F-4E45-8B8E-8269510569BE}"/>
                  </a:ext>
                </a:extLst>
              </p:cNvPr>
              <p:cNvSpPr txBox="1"/>
              <p:nvPr/>
            </p:nvSpPr>
            <p:spPr>
              <a:xfrm>
                <a:off x="2813473" y="5188276"/>
                <a:ext cx="37202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DE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5684F0-7C0F-4E45-8B8E-826951056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473" y="5188276"/>
                <a:ext cx="3720251" cy="492443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8BC5BC-2160-6043-BF20-E5629D57DA8F}"/>
                  </a:ext>
                </a:extLst>
              </p:cNvPr>
              <p:cNvSpPr txBox="1"/>
              <p:nvPr/>
            </p:nvSpPr>
            <p:spPr>
              <a:xfrm>
                <a:off x="2953264" y="3184241"/>
                <a:ext cx="3720251" cy="1303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D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D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DE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DE" sz="32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DE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D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DE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DE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DE" sz="32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DE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DE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8BC5BC-2160-6043-BF20-E5629D57D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64" y="3184241"/>
                <a:ext cx="3720251" cy="1303690"/>
              </a:xfrm>
              <a:prstGeom prst="rect">
                <a:avLst/>
              </a:prstGeom>
              <a:blipFill>
                <a:blip r:embed="rId3"/>
                <a:stretch>
                  <a:fillRect b="-48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26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2595-500E-0242-801F-C7F1943C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9F443-CF6C-5D44-AD77-E33A776A3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Transforming high-dimensional data into a low-dimensional space</a:t>
            </a:r>
            <a:endParaRPr lang="en-DE" dirty="0"/>
          </a:p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D759E-47E4-7E41-9446-9A957AD2B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4CA033-2A91-2348-A68B-6419404C2F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1BB5D-BB73-1B40-8A53-6CBA855D680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FFC7F-88EE-E144-BD21-3D10AB6BFCD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5684F0-7C0F-4E45-8B8E-8269510569BE}"/>
                  </a:ext>
                </a:extLst>
              </p:cNvPr>
              <p:cNvSpPr txBox="1"/>
              <p:nvPr/>
            </p:nvSpPr>
            <p:spPr>
              <a:xfrm>
                <a:off x="2813473" y="5188276"/>
                <a:ext cx="37202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DE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5684F0-7C0F-4E45-8B8E-826951056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473" y="5188276"/>
                <a:ext cx="3720251" cy="492443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D0395B-898B-454C-B8BE-A40C66E6903D}"/>
                  </a:ext>
                </a:extLst>
              </p:cNvPr>
              <p:cNvSpPr txBox="1"/>
              <p:nvPr/>
            </p:nvSpPr>
            <p:spPr>
              <a:xfrm>
                <a:off x="2330874" y="3184241"/>
                <a:ext cx="3720251" cy="1303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𝑃𝐶𝐴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DE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DE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DE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DE" sz="32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DE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D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DE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DE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DE" sz="32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DE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DE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D0395B-898B-454C-B8BE-A40C66E69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874" y="3184241"/>
                <a:ext cx="3720251" cy="1303690"/>
              </a:xfrm>
              <a:prstGeom prst="rect">
                <a:avLst/>
              </a:prstGeom>
              <a:blipFill>
                <a:blip r:embed="rId3"/>
                <a:stretch>
                  <a:fillRect l="-1020" b="-48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48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A89C-CE0B-C445-82AC-2FC2E85B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C46B6-CFEC-F847-84AC-DAAE5931B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0442B-8B94-2848-9E17-64E80427D3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  <a:endParaRPr lang="en-GB" dirty="0"/>
          </a:p>
          <a:p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80BDC-9D4A-C24C-837D-774B0617E3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CF3C1-3250-A346-8A2D-42792F940EF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2769A-E21E-5641-B4FB-2FAAFD78ECB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990BE5-34F6-FC4B-87A6-F0CFC355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45" y="1693691"/>
            <a:ext cx="65723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AA93A8-7131-1641-B8A2-9DAF1794D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45" y="1697246"/>
            <a:ext cx="6572308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57563-9F85-CA41-AE2E-2908528F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94B9D-1562-4446-9F09-B703A044C3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C3F46-E8FE-CA4C-BA75-FACF960402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84D7B-3F0B-A84D-9AB9-D7EB979BE22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A88D4-558C-294D-B301-3BEECEE5AF1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94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7563-9F85-CA41-AE2E-2908528F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94B9D-1562-4446-9F09-B703A044C3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C3F46-E8FE-CA4C-BA75-FACF960402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84D7B-3F0B-A84D-9AB9-D7EB979BE22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A88D4-558C-294D-B301-3BEECEE5AF1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5E986F-FF04-F74A-930B-4895429EA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45" y="1697246"/>
            <a:ext cx="65723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5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feld 12">
            <a:extLst>
              <a:ext uri="{FF2B5EF4-FFF2-40B4-BE49-F238E27FC236}">
                <a16:creationId xmlns:a16="http://schemas.microsoft.com/office/drawing/2014/main" id="{07BAF66B-386C-5E49-85AB-DFE8D58E16E8}"/>
              </a:ext>
            </a:extLst>
          </p:cNvPr>
          <p:cNvSpPr txBox="1"/>
          <p:nvPr/>
        </p:nvSpPr>
        <p:spPr>
          <a:xfrm>
            <a:off x="2082499" y="3586719"/>
            <a:ext cx="1485900" cy="461665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0" name="Textfeld 14">
            <a:extLst>
              <a:ext uri="{FF2B5EF4-FFF2-40B4-BE49-F238E27FC236}">
                <a16:creationId xmlns:a16="http://schemas.microsoft.com/office/drawing/2014/main" id="{933189CC-9CF7-694C-BB19-2DE713D4CEAD}"/>
              </a:ext>
            </a:extLst>
          </p:cNvPr>
          <p:cNvSpPr txBox="1"/>
          <p:nvPr/>
        </p:nvSpPr>
        <p:spPr>
          <a:xfrm>
            <a:off x="6665610" y="3257219"/>
            <a:ext cx="1650487" cy="1207164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Programm (Model)</a:t>
            </a:r>
          </a:p>
        </p:txBody>
      </p:sp>
      <p:cxnSp>
        <p:nvCxnSpPr>
          <p:cNvPr id="11" name="Gerade Verbindung mit Pfeil 15">
            <a:extLst>
              <a:ext uri="{FF2B5EF4-FFF2-40B4-BE49-F238E27FC236}">
                <a16:creationId xmlns:a16="http://schemas.microsoft.com/office/drawing/2014/main" id="{FB679B85-1FEE-0E4C-BA92-B7DBE97D1A6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568399" y="3817552"/>
            <a:ext cx="409574" cy="0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6">
            <a:extLst>
              <a:ext uri="{FF2B5EF4-FFF2-40B4-BE49-F238E27FC236}">
                <a16:creationId xmlns:a16="http://schemas.microsoft.com/office/drawing/2014/main" id="{A2D92604-57CE-344F-80EA-965E8A3019E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268736" y="3860800"/>
            <a:ext cx="396874" cy="1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3">
            <a:extLst>
              <a:ext uri="{FF2B5EF4-FFF2-40B4-BE49-F238E27FC236}">
                <a16:creationId xmlns:a16="http://schemas.microsoft.com/office/drawing/2014/main" id="{15331052-4423-FD4E-9748-70E5B0D0D275}"/>
              </a:ext>
            </a:extLst>
          </p:cNvPr>
          <p:cNvSpPr txBox="1"/>
          <p:nvPr/>
        </p:nvSpPr>
        <p:spPr>
          <a:xfrm>
            <a:off x="3973211" y="32124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“Training”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5AA0E-5206-D54B-B045-E6BC80B413A8}"/>
              </a:ext>
            </a:extLst>
          </p:cNvPr>
          <p:cNvSpPr txBox="1"/>
          <p:nvPr/>
        </p:nvSpPr>
        <p:spPr>
          <a:xfrm>
            <a:off x="1573385" y="31504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dirty="0"/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11E7C4-6EA7-4B40-91B5-69D90081659F}"/>
              </a:ext>
            </a:extLst>
          </p:cNvPr>
          <p:cNvSpPr txBox="1"/>
          <p:nvPr/>
        </p:nvSpPr>
        <p:spPr>
          <a:xfrm>
            <a:off x="789374" y="5147330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Not needed: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Lables (Classes)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Continues values</a:t>
            </a:r>
          </a:p>
        </p:txBody>
      </p:sp>
    </p:spTree>
    <p:extLst>
      <p:ext uri="{BB962C8B-B14F-4D97-AF65-F5344CB8AC3E}">
        <p14:creationId xmlns:p14="http://schemas.microsoft.com/office/powerpoint/2010/main" val="1156399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  <a:p>
            <a:pPr lvl="1"/>
            <a:r>
              <a:rPr lang="en-US" dirty="0"/>
              <a:t>Finding meaning in unlabeled data </a:t>
            </a:r>
          </a:p>
          <a:p>
            <a:r>
              <a:rPr lang="en-US" dirty="0"/>
              <a:t>Dimensionality Reduction</a:t>
            </a:r>
          </a:p>
          <a:p>
            <a:pPr lvl="1"/>
            <a:r>
              <a:rPr lang="en-US" dirty="0"/>
              <a:t>Transforming high-dimensional data into a low-dimensional space</a:t>
            </a:r>
          </a:p>
          <a:p>
            <a:pPr lvl="1"/>
            <a:r>
              <a:rPr lang="en-US" dirty="0"/>
              <a:t>Reducing the data to more essential features.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Unsupervised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38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1B8E-B70E-C046-84E1-D979CAFB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This file is licensed under the Creative Commons Attribution-Share Alike 4.0 (CC BY-SA) license: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Attribution: </a:t>
            </a:r>
            <a:r>
              <a:rPr lang="de-DE" sz="2400" dirty="0"/>
              <a:t>Sven Mayer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A38E4-A163-B849-AF09-8DC9E2FD0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8DA35F-6F7C-C647-AE1B-3A04978F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Unsupervised Learning</a:t>
            </a:r>
            <a:endParaRPr lang="en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5DD0C0-8BF7-4647-AA2E-BAB90CA1D1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What can we learn just buy looking at the data?</a:t>
            </a:r>
          </a:p>
          <a:p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66939D-4D3F-D045-9F1C-1350C0FB08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73A6-A551-2F43-B08B-9433815600D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EDF7-8BD2-3C4D-B69B-2F4539ED1E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33E546-1441-8745-ACD6-E63E727286EA}"/>
              </a:ext>
            </a:extLst>
          </p:cNvPr>
          <p:cNvSpPr/>
          <p:nvPr/>
        </p:nvSpPr>
        <p:spPr>
          <a:xfrm>
            <a:off x="4321473" y="3363225"/>
            <a:ext cx="10068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🐕</a:t>
            </a:r>
            <a:endParaRPr lang="en-DE" sz="7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A6C9E-1D93-2545-BB5B-A43EC3CC415A}"/>
              </a:ext>
            </a:extLst>
          </p:cNvPr>
          <p:cNvSpPr/>
          <p:nvPr/>
        </p:nvSpPr>
        <p:spPr>
          <a:xfrm>
            <a:off x="3256782" y="1968361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🐩</a:t>
            </a:r>
            <a:endParaRPr lang="en-DE" sz="7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9F38E-D413-314F-AC6D-6A67AD6BC859}"/>
              </a:ext>
            </a:extLst>
          </p:cNvPr>
          <p:cNvSpPr/>
          <p:nvPr/>
        </p:nvSpPr>
        <p:spPr>
          <a:xfrm>
            <a:off x="2524823" y="446719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🐴</a:t>
            </a:r>
            <a:endParaRPr lang="en-DE" sz="7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0D3054-2A62-DF43-BFC4-7CDB3F117F10}"/>
              </a:ext>
            </a:extLst>
          </p:cNvPr>
          <p:cNvSpPr/>
          <p:nvPr/>
        </p:nvSpPr>
        <p:spPr>
          <a:xfrm>
            <a:off x="1810521" y="291205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🐈</a:t>
            </a:r>
            <a:endParaRPr lang="en-DE" sz="7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4B69FA-6494-8248-989C-92EF51C5B801}"/>
              </a:ext>
            </a:extLst>
          </p:cNvPr>
          <p:cNvSpPr/>
          <p:nvPr/>
        </p:nvSpPr>
        <p:spPr>
          <a:xfrm>
            <a:off x="4497247" y="4921686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🐶</a:t>
            </a:r>
            <a:endParaRPr lang="en-DE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A6719E-D899-914E-94EB-D1E4E4FFFBDF}"/>
              </a:ext>
            </a:extLst>
          </p:cNvPr>
          <p:cNvSpPr/>
          <p:nvPr/>
        </p:nvSpPr>
        <p:spPr>
          <a:xfrm>
            <a:off x="6390575" y="3927713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🦍</a:t>
            </a:r>
            <a:endParaRPr lang="en-DE" sz="7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B8060-A390-434B-A774-B8B823E7B729}"/>
              </a:ext>
            </a:extLst>
          </p:cNvPr>
          <p:cNvSpPr/>
          <p:nvPr/>
        </p:nvSpPr>
        <p:spPr>
          <a:xfrm>
            <a:off x="5564708" y="2062162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🐆</a:t>
            </a:r>
            <a:endParaRPr lang="en-DE" sz="7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51708A-ACC0-854A-9051-2DB96C893062}"/>
              </a:ext>
            </a:extLst>
          </p:cNvPr>
          <p:cNvSpPr/>
          <p:nvPr/>
        </p:nvSpPr>
        <p:spPr>
          <a:xfrm rot="696652">
            <a:off x="1295492" y="1866428"/>
            <a:ext cx="6968004" cy="3036380"/>
          </a:xfrm>
          <a:prstGeom prst="ellipse">
            <a:avLst/>
          </a:prstGeom>
          <a:noFill/>
          <a:ln w="38100">
            <a:solidFill>
              <a:srgbClr val="FFD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5214D2-531B-BB4A-9A3D-1A23CBEE3B83}"/>
              </a:ext>
            </a:extLst>
          </p:cNvPr>
          <p:cNvSpPr/>
          <p:nvPr/>
        </p:nvSpPr>
        <p:spPr>
          <a:xfrm rot="696652">
            <a:off x="2079217" y="4481069"/>
            <a:ext cx="4299144" cy="1495416"/>
          </a:xfrm>
          <a:prstGeom prst="ellipse">
            <a:avLst/>
          </a:prstGeom>
          <a:noFill/>
          <a:ln w="38100">
            <a:solidFill>
              <a:srgbClr val="059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2408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8DA35F-6F7C-C647-AE1B-3A04978F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Unsupervised Learning</a:t>
            </a:r>
            <a:endParaRPr lang="en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5DD0C0-8BF7-4647-AA2E-BAB90CA1D1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What can we learn just buy looking at the data?</a:t>
            </a:r>
          </a:p>
          <a:p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66939D-4D3F-D045-9F1C-1350C0FB08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73A6-A551-2F43-B08B-9433815600D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EDF7-8BD2-3C4D-B69B-2F4539ED1E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33E546-1441-8745-ACD6-E63E727286EA}"/>
              </a:ext>
            </a:extLst>
          </p:cNvPr>
          <p:cNvSpPr/>
          <p:nvPr/>
        </p:nvSpPr>
        <p:spPr>
          <a:xfrm>
            <a:off x="4321473" y="3363225"/>
            <a:ext cx="10068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🐕</a:t>
            </a:r>
            <a:endParaRPr lang="en-DE" sz="7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A6C9E-1D93-2545-BB5B-A43EC3CC415A}"/>
              </a:ext>
            </a:extLst>
          </p:cNvPr>
          <p:cNvSpPr/>
          <p:nvPr/>
        </p:nvSpPr>
        <p:spPr>
          <a:xfrm>
            <a:off x="3256782" y="1968361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🐩</a:t>
            </a:r>
            <a:endParaRPr lang="en-DE" sz="7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9F38E-D413-314F-AC6D-6A67AD6BC859}"/>
              </a:ext>
            </a:extLst>
          </p:cNvPr>
          <p:cNvSpPr/>
          <p:nvPr/>
        </p:nvSpPr>
        <p:spPr>
          <a:xfrm>
            <a:off x="2524823" y="446719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🐴</a:t>
            </a:r>
            <a:endParaRPr lang="en-DE" sz="7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0D3054-2A62-DF43-BFC4-7CDB3F117F10}"/>
              </a:ext>
            </a:extLst>
          </p:cNvPr>
          <p:cNvSpPr/>
          <p:nvPr/>
        </p:nvSpPr>
        <p:spPr>
          <a:xfrm>
            <a:off x="1810521" y="291205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🐈</a:t>
            </a:r>
            <a:endParaRPr lang="en-DE" sz="7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4B69FA-6494-8248-989C-92EF51C5B801}"/>
              </a:ext>
            </a:extLst>
          </p:cNvPr>
          <p:cNvSpPr/>
          <p:nvPr/>
        </p:nvSpPr>
        <p:spPr>
          <a:xfrm>
            <a:off x="4497247" y="4921686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🐶</a:t>
            </a:r>
            <a:endParaRPr lang="en-DE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A6719E-D899-914E-94EB-D1E4E4FFFBDF}"/>
              </a:ext>
            </a:extLst>
          </p:cNvPr>
          <p:cNvSpPr/>
          <p:nvPr/>
        </p:nvSpPr>
        <p:spPr>
          <a:xfrm>
            <a:off x="6390575" y="3927713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🦍</a:t>
            </a:r>
            <a:endParaRPr lang="en-DE" sz="7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B8060-A390-434B-A774-B8B823E7B729}"/>
              </a:ext>
            </a:extLst>
          </p:cNvPr>
          <p:cNvSpPr/>
          <p:nvPr/>
        </p:nvSpPr>
        <p:spPr>
          <a:xfrm>
            <a:off x="5564708" y="2062162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🐆</a:t>
            </a:r>
            <a:endParaRPr lang="en-DE" sz="7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A983D1-5846-2B40-8D07-2AC0299B6F94}"/>
              </a:ext>
            </a:extLst>
          </p:cNvPr>
          <p:cNvSpPr/>
          <p:nvPr/>
        </p:nvSpPr>
        <p:spPr>
          <a:xfrm rot="3004924">
            <a:off x="1060249" y="2070800"/>
            <a:ext cx="5142309" cy="3514055"/>
          </a:xfrm>
          <a:prstGeom prst="ellipse">
            <a:avLst/>
          </a:prstGeom>
          <a:noFill/>
          <a:ln w="38100">
            <a:solidFill>
              <a:srgbClr val="FFD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5D6852-22B1-CD4B-9B7D-3083D4E6F1F6}"/>
              </a:ext>
            </a:extLst>
          </p:cNvPr>
          <p:cNvSpPr/>
          <p:nvPr/>
        </p:nvSpPr>
        <p:spPr>
          <a:xfrm rot="3632543">
            <a:off x="4261631" y="2866020"/>
            <a:ext cx="4299144" cy="1495416"/>
          </a:xfrm>
          <a:prstGeom prst="ellipse">
            <a:avLst/>
          </a:prstGeom>
          <a:noFill/>
          <a:ln w="38100">
            <a:solidFill>
              <a:srgbClr val="059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405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AEFF-D5E6-B74E-90AB-4412D27A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Strategies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23CB-F16E-1647-A90C-B192F9CDA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AF8D7-E46E-4249-B3DD-1FFA071D9B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89BBC-CC2A-9549-ABE7-B8ED4C0BD3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DF848-4104-B94B-9766-9559FE37663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13877-5E0F-824F-9FCB-2C67FA5A2C1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F49178-CEEE-0049-B84A-75C5859E8CFC}"/>
              </a:ext>
            </a:extLst>
          </p:cNvPr>
          <p:cNvGraphicFramePr>
            <a:graphicFrameLocks noGrp="1"/>
          </p:cNvGraphicFramePr>
          <p:nvPr/>
        </p:nvGraphicFramePr>
        <p:xfrm>
          <a:off x="695326" y="2514941"/>
          <a:ext cx="7956549" cy="2473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161">
                  <a:extLst>
                    <a:ext uri="{9D8B030D-6E8A-4147-A177-3AD203B41FA5}">
                      <a16:colId xmlns:a16="http://schemas.microsoft.com/office/drawing/2014/main" val="2471210230"/>
                    </a:ext>
                  </a:extLst>
                </a:gridCol>
                <a:gridCol w="3193143">
                  <a:extLst>
                    <a:ext uri="{9D8B030D-6E8A-4147-A177-3AD203B41FA5}">
                      <a16:colId xmlns:a16="http://schemas.microsoft.com/office/drawing/2014/main" val="3183220027"/>
                    </a:ext>
                  </a:extLst>
                </a:gridCol>
                <a:gridCol w="3187245">
                  <a:extLst>
                    <a:ext uri="{9D8B030D-6E8A-4147-A177-3AD203B41FA5}">
                      <a16:colId xmlns:a16="http://schemas.microsoft.com/office/drawing/2014/main" val="966997861"/>
                    </a:ext>
                  </a:extLst>
                </a:gridCol>
              </a:tblGrid>
              <a:tr h="824528"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Supervised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Unsupervised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68655"/>
                  </a:ext>
                </a:extLst>
              </a:tr>
              <a:tr h="824528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Discrete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Classification or 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Categorization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Clustering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56036"/>
                  </a:ext>
                </a:extLst>
              </a:tr>
              <a:tr h="824528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Continuous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Regression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Dimensionality reduction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8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65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44C9-8C58-5745-81C1-D8DF63A5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Unsupervised Learning Methods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E556C-7CD9-214E-B6CB-DA47B435B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  <a:p>
            <a:r>
              <a:rPr lang="en-US" b="1" dirty="0"/>
              <a:t>K-means clustering</a:t>
            </a:r>
          </a:p>
          <a:p>
            <a:r>
              <a:rPr lang="en-US" b="1" dirty="0"/>
              <a:t>Principal Component Analysis (PCA)</a:t>
            </a:r>
          </a:p>
          <a:p>
            <a:r>
              <a:rPr lang="en-US" dirty="0"/>
              <a:t>Singular Value Decomposition</a:t>
            </a:r>
          </a:p>
          <a:p>
            <a:r>
              <a:rPr lang="en-US" dirty="0"/>
              <a:t>Independent Component Analysis</a:t>
            </a:r>
          </a:p>
          <a:p>
            <a:r>
              <a:rPr lang="en-US" dirty="0"/>
              <a:t>….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5F888-A793-8D4A-99C7-BA11673AB9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1B4D7-6831-2845-928D-8E93E153A0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CAFFC-ECF3-8E45-B198-E6B8D6DDFF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FBADE-737A-4741-B21D-B44178C6ADD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06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422FCB-ED0A-954C-A5DB-008AC52C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F305B1-AD7D-D745-82FD-B9493FB19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Unsupervised Learning</a:t>
            </a:r>
          </a:p>
          <a:p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E37CE7-7543-D54E-9874-31CE3BB447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1BC4-AE11-7C4C-BBA4-06C838BEFDE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FFFB0-BD32-C147-AC6D-1243FAD628B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49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4B59-62E1-4B48-BF6B-5865AFE6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Unknown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8136-16B3-A444-8D8D-98A21C882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9815E-AE9F-0C40-91B9-535EB1C2E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063BE-8AEA-4C4C-8441-3D6D4BB310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28DB6-D290-AA46-AEC8-AC04F736476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51B15-024A-AD4B-A48A-D32BF9A02A9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2BB4D-7129-964F-B8B1-4CB0682D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45" y="1700801"/>
            <a:ext cx="65723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0321-9D95-B347-886E-754405BC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Clustering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28A12-FB83-D746-A449-B2E5617DC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Uncovering “structure” in unlabeled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F237E-5AB0-7B44-8AB3-BCFAEAA365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4DF2C-02A5-D546-B0B5-70BDE7CAB9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02E10-2BC0-8D4F-AB33-F405D05D42D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6FE7F-CCEE-504B-AC9F-8D93EFB6B1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514C5-1BB5-BE49-9E60-1C775649B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37" y="2417120"/>
            <a:ext cx="54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7A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18633</TotalTime>
  <Words>339</Words>
  <Application>Microsoft Macintosh PowerPoint</Application>
  <PresentationFormat>Widescreen</PresentationFormat>
  <Paragraphs>133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HelveticaNeueLT Std Med</vt:lpstr>
      <vt:lpstr>Noto Color Emoji</vt:lpstr>
      <vt:lpstr>Wingdings</vt:lpstr>
      <vt:lpstr>Office Theme</vt:lpstr>
      <vt:lpstr>Practical Machine Learning</vt:lpstr>
      <vt:lpstr>Unsupervised Learning</vt:lpstr>
      <vt:lpstr>Unsupervised Learning</vt:lpstr>
      <vt:lpstr>Unsupervised Learning</vt:lpstr>
      <vt:lpstr>Learning Strategies</vt:lpstr>
      <vt:lpstr>Unsupervised Learning Methods</vt:lpstr>
      <vt:lpstr>Clustering</vt:lpstr>
      <vt:lpstr>Unknown Data</vt:lpstr>
      <vt:lpstr>Clustering</vt:lpstr>
      <vt:lpstr>Clustering</vt:lpstr>
      <vt:lpstr>Clustering</vt:lpstr>
      <vt:lpstr>Clustering</vt:lpstr>
      <vt:lpstr>Dimensionality Reduction</vt:lpstr>
      <vt:lpstr>Dimensionality Reduction</vt:lpstr>
      <vt:lpstr>Dimensionality Reduction</vt:lpstr>
      <vt:lpstr>Dimensionality Reduction</vt:lpstr>
      <vt:lpstr>Dimensionality Reduction</vt:lpstr>
      <vt:lpstr>Dimensionality Reduction</vt:lpstr>
      <vt:lpstr>Dimensionality Reduction</vt:lpstr>
      <vt:lpstr>Conclusion</vt:lpstr>
      <vt:lpstr>License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Machine Learning</dc:title>
  <dc:subject/>
  <dc:creator>Sven Mayer</dc:creator>
  <cp:keywords/>
  <dc:description/>
  <cp:lastModifiedBy>Microsoft Office User</cp:lastModifiedBy>
  <cp:revision>487</cp:revision>
  <dcterms:created xsi:type="dcterms:W3CDTF">2017-10-10T14:10:45Z</dcterms:created>
  <dcterms:modified xsi:type="dcterms:W3CDTF">2021-04-14T16:54:32Z</dcterms:modified>
  <cp:category/>
</cp:coreProperties>
</file>