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965" r:id="rId3"/>
    <p:sldId id="938" r:id="rId4"/>
    <p:sldId id="921" r:id="rId5"/>
    <p:sldId id="923" r:id="rId6"/>
    <p:sldId id="918" r:id="rId7"/>
    <p:sldId id="931" r:id="rId8"/>
    <p:sldId id="922" r:id="rId9"/>
    <p:sldId id="937" r:id="rId10"/>
    <p:sldId id="932" r:id="rId11"/>
    <p:sldId id="933" r:id="rId12"/>
    <p:sldId id="934" r:id="rId13"/>
    <p:sldId id="935" r:id="rId14"/>
    <p:sldId id="936" r:id="rId15"/>
    <p:sldId id="912" r:id="rId16"/>
    <p:sldId id="9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3FF"/>
    <a:srgbClr val="059340"/>
    <a:srgbClr val="FFDE45"/>
    <a:srgbClr val="3183FF"/>
    <a:srgbClr val="427BF5"/>
    <a:srgbClr val="D9E5FF"/>
    <a:srgbClr val="420CFF"/>
    <a:srgbClr val="E0FFF2"/>
    <a:srgbClr val="CFFFEB"/>
    <a:srgbClr val="E5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83888" autoAdjust="0"/>
  </p:normalViewPr>
  <p:slideViewPr>
    <p:cSldViewPr snapToGrid="0" showGuides="1">
      <p:cViewPr varScale="1">
        <p:scale>
          <a:sx n="104" d="100"/>
          <a:sy n="104" d="100"/>
        </p:scale>
        <p:origin x="1632" y="2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14.04.21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P Screengrab">
            <a:extLst>
              <a:ext uri="{FF2B5EF4-FFF2-40B4-BE49-F238E27FC236}">
                <a16:creationId xmlns:a16="http://schemas.microsoft.com/office/drawing/2014/main" id="{E35FE3BD-FEB6-0C45-83AE-7E91D38B12A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2" b="76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Supervised Learning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C186-0818-3148-B84A-5D133C06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E7842-FD7B-2543-8737-56ABBB1DD7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1EB9F-8176-3F4B-BB54-CB6A6DEAD5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4068-227D-D54C-A197-B1C6AE4A773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039F3-294D-2D45-A48A-A14D4A8CB5E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0AA0B4-EE10-104A-B330-F28E68809954}"/>
                  </a:ext>
                </a:extLst>
              </p:cNvPr>
              <p:cNvSpPr/>
              <p:nvPr/>
            </p:nvSpPr>
            <p:spPr>
              <a:xfrm>
                <a:off x="2682885" y="2062162"/>
                <a:ext cx="2750112" cy="91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DE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DE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1.8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𝑔𝑜𝑜𝑑</m:t>
                    </m:r>
                  </m:oMath>
                </a14:m>
                <a:r>
                  <a:rPr lang="en-DE" sz="32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0AA0B4-EE10-104A-B330-F28E68809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85" y="2062162"/>
                <a:ext cx="2750112" cy="913520"/>
              </a:xfrm>
              <a:prstGeom prst="rect">
                <a:avLst/>
              </a:prstGeom>
              <a:blipFill>
                <a:blip r:embed="rId3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00C8A0-F13B-CC49-8353-F0CAE9ED464B}"/>
                  </a:ext>
                </a:extLst>
              </p:cNvPr>
              <p:cNvSpPr/>
              <p:nvPr/>
            </p:nvSpPr>
            <p:spPr>
              <a:xfrm>
                <a:off x="2682885" y="3713394"/>
                <a:ext cx="2124749" cy="91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DE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DE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1.8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⇒.9</m:t>
                    </m:r>
                  </m:oMath>
                </a14:m>
                <a:r>
                  <a:rPr lang="en-DE" sz="32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00C8A0-F13B-CC49-8353-F0CAE9ED4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85" y="3713394"/>
                <a:ext cx="2124749" cy="913520"/>
              </a:xfrm>
              <a:prstGeom prst="rect">
                <a:avLst/>
              </a:prstGeom>
              <a:blipFill>
                <a:blip r:embed="rId4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602E4DD-3551-FF44-A5AD-2B873E1B056F}"/>
              </a:ext>
            </a:extLst>
          </p:cNvPr>
          <p:cNvSpPr/>
          <p:nvPr/>
        </p:nvSpPr>
        <p:spPr>
          <a:xfrm>
            <a:off x="949159" y="1867395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Classification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50F86-6583-6543-99F9-A41101E2DB35}"/>
              </a:ext>
            </a:extLst>
          </p:cNvPr>
          <p:cNvSpPr/>
          <p:nvPr/>
        </p:nvSpPr>
        <p:spPr>
          <a:xfrm>
            <a:off x="883399" y="3516720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60105A-F228-5747-BBD5-E013F9BD1EB6}"/>
              </a:ext>
            </a:extLst>
          </p:cNvPr>
          <p:cNvSpPr/>
          <p:nvPr/>
        </p:nvSpPr>
        <p:spPr>
          <a:xfrm>
            <a:off x="4191000" y="4782647"/>
            <a:ext cx="2883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With a likelihood of 90% is this email good.</a:t>
            </a:r>
          </a:p>
        </p:txBody>
      </p:sp>
    </p:spTree>
    <p:extLst>
      <p:ext uri="{BB962C8B-B14F-4D97-AF65-F5344CB8AC3E}">
        <p14:creationId xmlns:p14="http://schemas.microsoft.com/office/powerpoint/2010/main" val="385676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B119-09BD-1B49-A9B6-BA40B7C2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72101-E3B8-3047-A8FD-63060EEED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6F8E-1139-3A42-B4DA-715AB2563A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F1D9-D7F5-9147-91B3-7102BE242D4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5B2D4-8D12-AC4D-B5C1-8E3ABD143CE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812D5-F9F5-7348-B55E-4E5E5979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538439"/>
            <a:ext cx="6250260" cy="45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50E876-D0D9-474C-8B84-FC8ECC84B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538439"/>
            <a:ext cx="6562410" cy="459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5B119-09BD-1B49-A9B6-BA40B7C2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72101-E3B8-3047-A8FD-63060EEED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Linear </a:t>
            </a:r>
            <a:r>
              <a:rPr lang="en-GB" dirty="0"/>
              <a:t>Support Vector Regression (SVR)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6F8E-1139-3A42-B4DA-715AB2563A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F1D9-D7F5-9147-91B3-7102BE242D4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5B2D4-8D12-AC4D-B5C1-8E3ABD143CE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03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EC8DB7-F3EF-144A-9F22-2B7F00E8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538439"/>
            <a:ext cx="6562409" cy="459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5B119-09BD-1B49-A9B6-BA40B7C2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72101-E3B8-3047-A8FD-63060EEED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Linear </a:t>
            </a:r>
            <a:r>
              <a:rPr lang="en-GB" dirty="0"/>
              <a:t>Support Vector Regression (SVR)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6F8E-1139-3A42-B4DA-715AB2563A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F1D9-D7F5-9147-91B3-7102BE242D4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5B2D4-8D12-AC4D-B5C1-8E3ABD143CE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61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15CF05-05F0-9143-B6FD-00EC0899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6" y="1538439"/>
            <a:ext cx="6562410" cy="459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5B119-09BD-1B49-A9B6-BA40B7C2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72101-E3B8-3047-A8FD-63060EEED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RBF </a:t>
            </a:r>
            <a:r>
              <a:rPr lang="en-GB" dirty="0"/>
              <a:t>Support Vector Regression (SVR)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6F8E-1139-3A42-B4DA-715AB2563A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F1D9-D7F5-9147-91B3-7102BE242D4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5B2D4-8D12-AC4D-B5C1-8E3ABD143CE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1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Labeled data (paired input and label) </a:t>
            </a:r>
          </a:p>
          <a:p>
            <a:pPr lvl="1"/>
            <a:r>
              <a:rPr lang="en-US" dirty="0"/>
              <a:t>The label is of a class (e.g., dog, [grey, dog])</a:t>
            </a:r>
          </a:p>
          <a:p>
            <a:r>
              <a:rPr lang="en-GB" dirty="0"/>
              <a:t>Regression</a:t>
            </a:r>
            <a:endParaRPr lang="en-US" dirty="0"/>
          </a:p>
          <a:p>
            <a:pPr lvl="1"/>
            <a:r>
              <a:rPr lang="en-US" dirty="0"/>
              <a:t>Labeled data (paired input and label) </a:t>
            </a:r>
          </a:p>
          <a:p>
            <a:pPr lvl="1"/>
            <a:r>
              <a:rPr lang="en-US" dirty="0"/>
              <a:t>Labels are on a continues scale (e.g., 3.4, [4.5, -17.1])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AEFF-D5E6-B74E-90AB-4412D27A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23CB-F16E-1647-A90C-B192F9CDA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AF8D7-E46E-4249-B3DD-1FFA071D9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9BBC-CC2A-9549-ABE7-B8ED4C0BD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DF848-4104-B94B-9766-9559FE37663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13877-5E0F-824F-9FCB-2C67FA5A2C1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F49178-CEEE-0049-B84A-75C5859E8CFC}"/>
              </a:ext>
            </a:extLst>
          </p:cNvPr>
          <p:cNvGraphicFramePr>
            <a:graphicFrameLocks noGrp="1"/>
          </p:cNvGraphicFramePr>
          <p:nvPr/>
        </p:nvGraphicFramePr>
        <p:xfrm>
          <a:off x="695326" y="2514941"/>
          <a:ext cx="7956549" cy="247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161">
                  <a:extLst>
                    <a:ext uri="{9D8B030D-6E8A-4147-A177-3AD203B41FA5}">
                      <a16:colId xmlns:a16="http://schemas.microsoft.com/office/drawing/2014/main" val="2471210230"/>
                    </a:ext>
                  </a:extLst>
                </a:gridCol>
                <a:gridCol w="3193143">
                  <a:extLst>
                    <a:ext uri="{9D8B030D-6E8A-4147-A177-3AD203B41FA5}">
                      <a16:colId xmlns:a16="http://schemas.microsoft.com/office/drawing/2014/main" val="3183220027"/>
                    </a:ext>
                  </a:extLst>
                </a:gridCol>
                <a:gridCol w="3187245">
                  <a:extLst>
                    <a:ext uri="{9D8B030D-6E8A-4147-A177-3AD203B41FA5}">
                      <a16:colId xmlns:a16="http://schemas.microsoft.com/office/drawing/2014/main" val="966997861"/>
                    </a:ext>
                  </a:extLst>
                </a:gridCol>
              </a:tblGrid>
              <a:tr h="824528"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Unsupervised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8655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Classification or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Categorization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Clustering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56036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Dimensionality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8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6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422FCB-ED0A-954C-A5DB-008AC52C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F305B1-AD7D-D745-82FD-B9493FB1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E37CE7-7543-D54E-9874-31CE3BB44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1BC4-AE11-7C4C-BBA4-06C838BEFDE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FFB0-BD32-C147-AC6D-1243FAD628B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1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82B5F-7923-7147-B287-1624513FD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52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3002C2-ADB1-464B-94A3-7B1D7EBF0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EE032-222E-584E-B6D5-8BC27FB0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07BAF66B-386C-5E49-85AB-DFE8D58E16E8}"/>
              </a:ext>
            </a:extLst>
          </p:cNvPr>
          <p:cNvSpPr txBox="1"/>
          <p:nvPr/>
        </p:nvSpPr>
        <p:spPr>
          <a:xfrm>
            <a:off x="2077737" y="3266469"/>
            <a:ext cx="1485900" cy="461665"/>
          </a:xfrm>
          <a:prstGeom prst="rect">
            <a:avLst/>
          </a:prstGeom>
          <a:solidFill>
            <a:srgbClr val="3283F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0" name="Textfeld 14">
            <a:extLst>
              <a:ext uri="{FF2B5EF4-FFF2-40B4-BE49-F238E27FC236}">
                <a16:creationId xmlns:a16="http://schemas.microsoft.com/office/drawing/2014/main" id="{933189CC-9CF7-694C-BB19-2DE713D4CEAD}"/>
              </a:ext>
            </a:extLst>
          </p:cNvPr>
          <p:cNvSpPr txBox="1"/>
          <p:nvPr/>
        </p:nvSpPr>
        <p:spPr>
          <a:xfrm>
            <a:off x="6665610" y="3257219"/>
            <a:ext cx="1650487" cy="1207164"/>
          </a:xfrm>
          <a:prstGeom prst="rect">
            <a:avLst/>
          </a:prstGeom>
          <a:solidFill>
            <a:srgbClr val="3283F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Programm (Model)</a:t>
            </a:r>
          </a:p>
        </p:txBody>
      </p:sp>
      <p:cxnSp>
        <p:nvCxnSpPr>
          <p:cNvPr id="11" name="Gerade Verbindung mit Pfeil 15">
            <a:extLst>
              <a:ext uri="{FF2B5EF4-FFF2-40B4-BE49-F238E27FC236}">
                <a16:creationId xmlns:a16="http://schemas.microsoft.com/office/drawing/2014/main" id="{FB679B85-1FEE-0E4C-BA92-B7DBE97D1A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63637" y="3497302"/>
            <a:ext cx="409574" cy="0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>
            <a:extLst>
              <a:ext uri="{FF2B5EF4-FFF2-40B4-BE49-F238E27FC236}">
                <a16:creationId xmlns:a16="http://schemas.microsoft.com/office/drawing/2014/main" id="{A2D92604-57CE-344F-80EA-965E8A3019E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68736" y="3860800"/>
            <a:ext cx="396874" cy="1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7">
            <a:extLst>
              <a:ext uri="{FF2B5EF4-FFF2-40B4-BE49-F238E27FC236}">
                <a16:creationId xmlns:a16="http://schemas.microsoft.com/office/drawing/2014/main" id="{DB02C115-3A8A-1940-B710-CB78F74CCED1}"/>
              </a:ext>
            </a:extLst>
          </p:cNvPr>
          <p:cNvSpPr txBox="1"/>
          <p:nvPr/>
        </p:nvSpPr>
        <p:spPr>
          <a:xfrm>
            <a:off x="2077737" y="3962918"/>
            <a:ext cx="1485900" cy="461665"/>
          </a:xfrm>
          <a:prstGeom prst="rect">
            <a:avLst/>
          </a:prstGeom>
          <a:solidFill>
            <a:srgbClr val="3283F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4" name="Gerade Verbindung mit Pfeil 18">
            <a:extLst>
              <a:ext uri="{FF2B5EF4-FFF2-40B4-BE49-F238E27FC236}">
                <a16:creationId xmlns:a16="http://schemas.microsoft.com/office/drawing/2014/main" id="{8420F964-A1A8-2C4B-8404-527702EA445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63637" y="4189929"/>
            <a:ext cx="409574" cy="3822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>
            <a:extLst>
              <a:ext uri="{FF2B5EF4-FFF2-40B4-BE49-F238E27FC236}">
                <a16:creationId xmlns:a16="http://schemas.microsoft.com/office/drawing/2014/main" id="{15331052-4423-FD4E-9748-70E5B0D0D275}"/>
              </a:ext>
            </a:extLst>
          </p:cNvPr>
          <p:cNvSpPr txBox="1"/>
          <p:nvPr/>
        </p:nvSpPr>
        <p:spPr>
          <a:xfrm>
            <a:off x="3973211" y="3212465"/>
            <a:ext cx="2295525" cy="1251918"/>
          </a:xfrm>
          <a:prstGeom prst="rect">
            <a:avLst/>
          </a:prstGeom>
          <a:solidFill>
            <a:srgbClr val="3283FF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“Training”</a:t>
            </a:r>
          </a:p>
        </p:txBody>
      </p:sp>
    </p:spTree>
    <p:extLst>
      <p:ext uri="{BB962C8B-B14F-4D97-AF65-F5344CB8AC3E}">
        <p14:creationId xmlns:p14="http://schemas.microsoft.com/office/powerpoint/2010/main" val="51232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" name="download" descr="download">
            <a:hlinkClick r:id="" action="ppaction://media"/>
            <a:extLst>
              <a:ext uri="{FF2B5EF4-FFF2-40B4-BE49-F238E27FC236}">
                <a16:creationId xmlns:a16="http://schemas.microsoft.com/office/drawing/2014/main" id="{1A784411-0689-BE47-BA5D-2F7831EF08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761" b="7337"/>
          <a:stretch/>
        </p:blipFill>
        <p:spPr>
          <a:xfrm>
            <a:off x="1908067" y="1556073"/>
            <a:ext cx="5481274" cy="46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EE032-222E-584E-B6D5-8BC27FB0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AB74D-21A8-064C-ACEC-724A1325A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3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422FCB-ED0A-954C-A5DB-008AC52C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F305B1-AD7D-D745-82FD-B9493FB1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E37CE7-7543-D54E-9874-31CE3BB44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1BC4-AE11-7C4C-BBA4-06C838BEFDE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FFB0-BD32-C147-AC6D-1243FAD628B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41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20800</TotalTime>
  <Words>237</Words>
  <Application>Microsoft Macintosh PowerPoint</Application>
  <PresentationFormat>Widescreen</PresentationFormat>
  <Paragraphs>87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HelveticaNeueLT Std Med</vt:lpstr>
      <vt:lpstr>Wingdings</vt:lpstr>
      <vt:lpstr>Office Theme</vt:lpstr>
      <vt:lpstr>Practical Machine Learning</vt:lpstr>
      <vt:lpstr>Learning Strategies</vt:lpstr>
      <vt:lpstr>Classification</vt:lpstr>
      <vt:lpstr>Classification</vt:lpstr>
      <vt:lpstr>Classification</vt:lpstr>
      <vt:lpstr>Supervised Learning</vt:lpstr>
      <vt:lpstr>Classification</vt:lpstr>
      <vt:lpstr>Classification</vt:lpstr>
      <vt:lpstr>Regression</vt:lpstr>
      <vt:lpstr>Regression</vt:lpstr>
      <vt:lpstr>Regression</vt:lpstr>
      <vt:lpstr>Regression</vt:lpstr>
      <vt:lpstr>Regression</vt:lpstr>
      <vt:lpstr>Regression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Microsoft Office User</cp:lastModifiedBy>
  <cp:revision>495</cp:revision>
  <dcterms:created xsi:type="dcterms:W3CDTF">2017-10-10T14:10:45Z</dcterms:created>
  <dcterms:modified xsi:type="dcterms:W3CDTF">2021-04-14T20:31:50Z</dcterms:modified>
  <cp:category/>
</cp:coreProperties>
</file>