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978" r:id="rId3"/>
    <p:sldId id="980" r:id="rId4"/>
    <p:sldId id="983" r:id="rId5"/>
    <p:sldId id="984" r:id="rId6"/>
    <p:sldId id="985" r:id="rId7"/>
    <p:sldId id="982" r:id="rId8"/>
    <p:sldId id="986" r:id="rId9"/>
    <p:sldId id="979" r:id="rId10"/>
    <p:sldId id="987" r:id="rId11"/>
    <p:sldId id="974" r:id="rId12"/>
    <p:sldId id="975" r:id="rId13"/>
    <p:sldId id="976" r:id="rId14"/>
    <p:sldId id="977" r:id="rId15"/>
    <p:sldId id="989" r:id="rId16"/>
    <p:sldId id="988" r:id="rId17"/>
    <p:sldId id="912" r:id="rId18"/>
    <p:sldId id="9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1FF"/>
    <a:srgbClr val="BA2120"/>
    <a:srgbClr val="3183FF"/>
    <a:srgbClr val="D9E5FF"/>
    <a:srgbClr val="427BF5"/>
    <a:srgbClr val="3283FF"/>
    <a:srgbClr val="008800"/>
    <a:srgbClr val="059340"/>
    <a:srgbClr val="FFDE45"/>
    <a:srgbClr val="42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83744" autoAdjust="0"/>
  </p:normalViewPr>
  <p:slideViewPr>
    <p:cSldViewPr snapToGrid="0" showGuides="1">
      <p:cViewPr varScale="1">
        <p:scale>
          <a:sx n="126" d="100"/>
          <a:sy n="126" d="100"/>
        </p:scale>
        <p:origin x="1536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16.05.21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2.031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Additional Layers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ve Bulb Lights">
            <a:extLst>
              <a:ext uri="{FF2B5EF4-FFF2-40B4-BE49-F238E27FC236}">
                <a16:creationId xmlns:a16="http://schemas.microsoft.com/office/drawing/2014/main" id="{D41241CA-F512-7F45-A6B4-E7B891E3FDF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5" b="32285"/>
          <a:stretch/>
        </p:blipFill>
        <p:spPr bwMode="auto">
          <a:xfrm flipH="1">
            <a:off x="0" y="1089025"/>
            <a:ext cx="121920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A35824-7BFA-6A4C-BBEA-6B3A0358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Max Pooling Layer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7D2DF-282E-A041-A8D2-FD248884B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Kernel size e.g. (2x2) </a:t>
            </a:r>
          </a:p>
          <a:p>
            <a:r>
              <a:rPr lang="en-GB" dirty="0"/>
              <a:t>M</a:t>
            </a:r>
            <a:r>
              <a:rPr lang="en-DE" dirty="0"/>
              <a:t>ax value within the filter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D8DE1D-6177-E846-9E3E-05C7F1B0F0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F4461C-D1A8-0F45-B8BE-6FC9AC3F20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66F6-1E9E-F842-9E82-4F4028F223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EBD2E-54AE-804A-82EE-AD6DFA31F47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E6FA54-9CFB-C84B-9A3C-89C3640C0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3" y="2565401"/>
            <a:ext cx="2921000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A3AECB-9F8E-414B-85FA-D462552BB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2" y="2565401"/>
            <a:ext cx="3009900" cy="2971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18CB2A-0478-C149-A33A-EC4D0548E3A7}"/>
              </a:ext>
            </a:extLst>
          </p:cNvPr>
          <p:cNvSpPr/>
          <p:nvPr/>
        </p:nvSpPr>
        <p:spPr>
          <a:xfrm>
            <a:off x="1150539" y="3260776"/>
            <a:ext cx="751884" cy="676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C4A78-439A-C343-99CD-8E77F18DE464}"/>
              </a:ext>
            </a:extLst>
          </p:cNvPr>
          <p:cNvSpPr txBox="1"/>
          <p:nvPr/>
        </p:nvSpPr>
        <p:spPr>
          <a:xfrm>
            <a:off x="1214866" y="328030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6F346-59C8-1E4D-8865-FEEA545AA0A5}"/>
              </a:ext>
            </a:extLst>
          </p:cNvPr>
          <p:cNvSpPr txBox="1"/>
          <p:nvPr/>
        </p:nvSpPr>
        <p:spPr>
          <a:xfrm>
            <a:off x="1551144" y="328030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8A57B-FF87-6441-AF58-72E71671B152}"/>
              </a:ext>
            </a:extLst>
          </p:cNvPr>
          <p:cNvSpPr txBox="1"/>
          <p:nvPr/>
        </p:nvSpPr>
        <p:spPr>
          <a:xfrm>
            <a:off x="1551144" y="358231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C8EFA-8F75-884B-B026-40F20CB1B9B8}"/>
              </a:ext>
            </a:extLst>
          </p:cNvPr>
          <p:cNvSpPr txBox="1"/>
          <p:nvPr/>
        </p:nvSpPr>
        <p:spPr>
          <a:xfrm>
            <a:off x="1214866" y="358231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403EB4-CD64-F345-8332-9E11D0F4AB34}"/>
              </a:ext>
            </a:extLst>
          </p:cNvPr>
          <p:cNvSpPr/>
          <p:nvPr/>
        </p:nvSpPr>
        <p:spPr>
          <a:xfrm>
            <a:off x="6662057" y="3369089"/>
            <a:ext cx="368526" cy="327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C83C3D-F629-5947-B885-597F33E75251}"/>
              </a:ext>
            </a:extLst>
          </p:cNvPr>
          <p:cNvSpPr txBox="1"/>
          <p:nvPr/>
        </p:nvSpPr>
        <p:spPr>
          <a:xfrm>
            <a:off x="6686106" y="3348327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BC998F-E994-0242-8120-E9E7DE7EDB5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902423" y="3532993"/>
            <a:ext cx="4759634" cy="116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1A3ED360-741C-A24A-B981-6C0694F9EE55}"/>
              </a:ext>
            </a:extLst>
          </p:cNvPr>
          <p:cNvCxnSpPr>
            <a:cxnSpLocks/>
          </p:cNvCxnSpPr>
          <p:nvPr/>
        </p:nvCxnSpPr>
        <p:spPr>
          <a:xfrm>
            <a:off x="1575645" y="4243198"/>
            <a:ext cx="814647" cy="398432"/>
          </a:xfrm>
          <a:prstGeom prst="curvedConnector3">
            <a:avLst>
              <a:gd name="adj1" fmla="val -9761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B32E4EA-3670-6649-AB19-F3253A1088F6}"/>
              </a:ext>
            </a:extLst>
          </p:cNvPr>
          <p:cNvCxnSpPr>
            <a:cxnSpLocks/>
          </p:cNvCxnSpPr>
          <p:nvPr/>
        </p:nvCxnSpPr>
        <p:spPr>
          <a:xfrm flipV="1">
            <a:off x="1568543" y="3917191"/>
            <a:ext cx="347652" cy="326007"/>
          </a:xfrm>
          <a:prstGeom prst="curvedConnector3">
            <a:avLst>
              <a:gd name="adj1" fmla="val 263606"/>
            </a:avLst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7619B3-0517-5245-96C2-09CFE2A31E1C}"/>
              </a:ext>
            </a:extLst>
          </p:cNvPr>
          <p:cNvSpPr/>
          <p:nvPr/>
        </p:nvSpPr>
        <p:spPr>
          <a:xfrm>
            <a:off x="1332547" y="566574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(20x20)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A978D-7DB5-6045-8877-79F63BC098ED}"/>
              </a:ext>
            </a:extLst>
          </p:cNvPr>
          <p:cNvSpPr/>
          <p:nvPr/>
        </p:nvSpPr>
        <p:spPr>
          <a:xfrm>
            <a:off x="6675848" y="566574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(10x10) </a:t>
            </a:r>
          </a:p>
        </p:txBody>
      </p:sp>
    </p:spTree>
    <p:extLst>
      <p:ext uri="{BB962C8B-B14F-4D97-AF65-F5344CB8AC3E}">
        <p14:creationId xmlns:p14="http://schemas.microsoft.com/office/powerpoint/2010/main" val="211011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D62A-F6DA-B647-B004-36EC397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Batch Normalization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11E18-9CCC-2C42-BB17-D4BBB4C90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8A6E0-DDF5-A843-BAD0-CABCF9DD91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4C56-C42F-FB4B-A6CD-AC18130F93B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9052-4803-3649-AFCF-931A89602C7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42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D699D2-484E-F340-9E4D-CA5E7A05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E42C0A-B25A-7841-A41C-A6EE81285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tf.keras.layers.</a:t>
            </a:r>
            <a:r>
              <a:rPr lang="en-US" dirty="0" err="1">
                <a:solidFill>
                  <a:srgbClr val="9C27B0"/>
                </a:solidFill>
              </a:rPr>
              <a:t>BatchNormalization</a:t>
            </a:r>
            <a:endParaRPr lang="en-US" dirty="0"/>
          </a:p>
          <a:p>
            <a:r>
              <a:rPr lang="en-US" dirty="0"/>
              <a:t>Improves training </a:t>
            </a:r>
          </a:p>
          <a:p>
            <a:r>
              <a:rPr lang="en-US" dirty="0"/>
              <a:t>Often speeds up 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C1A34-EA58-4E4E-B1C2-E23983FE4B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9193D-692B-FC46-A8EB-CE9612F4B9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Sven Mayer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7E9D3-3D8B-4D4B-BD16-A9596792DA3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49119-6C7A-7D4A-A5AC-5B429965E12C}"/>
              </a:ext>
            </a:extLst>
          </p:cNvPr>
          <p:cNvSpPr/>
          <p:nvPr/>
        </p:nvSpPr>
        <p:spPr>
          <a:xfrm>
            <a:off x="695325" y="5761784"/>
            <a:ext cx="602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Ioffe</a:t>
            </a:r>
            <a:r>
              <a:rPr lang="en-US" dirty="0"/>
              <a:t> and </a:t>
            </a:r>
            <a:r>
              <a:rPr lang="en-US" dirty="0" err="1"/>
              <a:t>Szegedy</a:t>
            </a:r>
            <a:r>
              <a:rPr lang="en-US" dirty="0"/>
              <a:t> 2015 </a:t>
            </a:r>
            <a:r>
              <a:rPr lang="en-US" dirty="0">
                <a:hlinkClick r:id="rId3"/>
              </a:rPr>
              <a:t>https://arxiv.org/abs/1502.03167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C006C0-CD70-794A-A0C7-AB8A5C5AC443}"/>
                  </a:ext>
                </a:extLst>
              </p:cNvPr>
              <p:cNvSpPr txBox="1"/>
              <p:nvPr/>
            </p:nvSpPr>
            <p:spPr>
              <a:xfrm>
                <a:off x="5531147" y="1158288"/>
                <a:ext cx="3120726" cy="643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𝑠𝑡𝑑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C006C0-CD70-794A-A0C7-AB8A5C5AC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47" y="1158288"/>
                <a:ext cx="3120726" cy="643894"/>
              </a:xfrm>
              <a:prstGeom prst="rect">
                <a:avLst/>
              </a:prstGeom>
              <a:blipFill>
                <a:blip r:embed="rId4"/>
                <a:stretch>
                  <a:fillRect l="-405" t="-3846" r="-1619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1E78FDF-3AB3-A44B-A664-2B310DF96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11" y="2887925"/>
            <a:ext cx="3787962" cy="2489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21061-A6F8-9346-92BB-61A2C3739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" y="2887925"/>
            <a:ext cx="3787962" cy="24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8F5257-D207-DB49-83E9-C8241D58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Dropout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BB63F0-23FC-6841-8625-F950CA329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6418E-CBE1-4F44-9A3D-66CD86EC8E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4D363-2988-4A49-8BD3-4ECD8B21E8B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F4BE-DB37-4942-89C6-01662788F86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51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B7C1-A1CD-7F40-9333-B5BA3FC2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Dropout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375D9C23-92C3-2747-A71D-3C818E6C3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Reduces overfitting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85560BC-E578-B147-B4E4-CC361B3478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BC71E26D-8FB7-8346-924A-8B03B46319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4D363-2988-4A49-8BD3-4ECD8B21E8B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F4BE-DB37-4942-89C6-01662788F86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3AEFC1-ED4C-5149-B1C4-2ED4D282284D}"/>
              </a:ext>
            </a:extLst>
          </p:cNvPr>
          <p:cNvGrpSpPr/>
          <p:nvPr/>
        </p:nvGrpSpPr>
        <p:grpSpPr>
          <a:xfrm>
            <a:off x="4297144" y="457579"/>
            <a:ext cx="3504051" cy="3770003"/>
            <a:chOff x="4368655" y="960818"/>
            <a:chExt cx="2287122" cy="24607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CE8D27-8791-3A40-8216-E6A61DF80989}"/>
                </a:ext>
              </a:extLst>
            </p:cNvPr>
            <p:cNvGrpSpPr/>
            <p:nvPr/>
          </p:nvGrpSpPr>
          <p:grpSpPr>
            <a:xfrm>
              <a:off x="6439777" y="1781204"/>
              <a:ext cx="216000" cy="489461"/>
              <a:chOff x="7686675" y="3759245"/>
              <a:chExt cx="216000" cy="489461"/>
            </a:xfrm>
            <a:solidFill>
              <a:srgbClr val="D9E5FF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4909493-D10A-174E-A5F8-CA9CF0E88AD2}"/>
                  </a:ext>
                </a:extLst>
              </p:cNvPr>
              <p:cNvSpPr/>
              <p:nvPr/>
            </p:nvSpPr>
            <p:spPr>
              <a:xfrm>
                <a:off x="7686675" y="3759245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F7C2ABC-C281-E84C-BE8D-488E9A7EC4B2}"/>
                  </a:ext>
                </a:extLst>
              </p:cNvPr>
              <p:cNvSpPr/>
              <p:nvPr/>
            </p:nvSpPr>
            <p:spPr>
              <a:xfrm>
                <a:off x="7686675" y="4032706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DD3C4FD-997B-7D42-81E8-298C32DA8E0E}"/>
                </a:ext>
              </a:extLst>
            </p:cNvPr>
            <p:cNvGrpSpPr/>
            <p:nvPr/>
          </p:nvGrpSpPr>
          <p:grpSpPr>
            <a:xfrm>
              <a:off x="4421917" y="960818"/>
              <a:ext cx="216000" cy="2130233"/>
              <a:chOff x="5668815" y="3014292"/>
              <a:chExt cx="216000" cy="2130233"/>
            </a:xfrm>
            <a:solidFill>
              <a:srgbClr val="D9E5FF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6D81C06-D19A-9940-8A5D-5E1A44F52259}"/>
                  </a:ext>
                </a:extLst>
              </p:cNvPr>
              <p:cNvSpPr/>
              <p:nvPr/>
            </p:nvSpPr>
            <p:spPr>
              <a:xfrm>
                <a:off x="5668815" y="3014292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CE13ED-3116-B348-8E9C-9A8E17EC9F20}"/>
                  </a:ext>
                </a:extLst>
              </p:cNvPr>
              <p:cNvSpPr/>
              <p:nvPr/>
            </p:nvSpPr>
            <p:spPr>
              <a:xfrm>
                <a:off x="5668815" y="3287753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BB8A6A-7363-3449-9ED0-4065F12FC081}"/>
                  </a:ext>
                </a:extLst>
              </p:cNvPr>
              <p:cNvSpPr/>
              <p:nvPr/>
            </p:nvSpPr>
            <p:spPr>
              <a:xfrm>
                <a:off x="5668815" y="3561214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9DFC00A-9884-5744-AFC6-31C465873B17}"/>
                  </a:ext>
                </a:extLst>
              </p:cNvPr>
              <p:cNvSpPr/>
              <p:nvPr/>
            </p:nvSpPr>
            <p:spPr>
              <a:xfrm>
                <a:off x="5668815" y="3834675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08C5FD-E3D6-CD4A-8DFF-5C7980FB2434}"/>
                  </a:ext>
                </a:extLst>
              </p:cNvPr>
              <p:cNvSpPr/>
              <p:nvPr/>
            </p:nvSpPr>
            <p:spPr>
              <a:xfrm>
                <a:off x="5668815" y="4108136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4067AC8-9F92-4E4A-96F3-B4DAA9EEEE36}"/>
                  </a:ext>
                </a:extLst>
              </p:cNvPr>
              <p:cNvSpPr/>
              <p:nvPr/>
            </p:nvSpPr>
            <p:spPr>
              <a:xfrm>
                <a:off x="5668815" y="4381597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264412D-5AA9-0C42-909A-E23C32581A27}"/>
                  </a:ext>
                </a:extLst>
              </p:cNvPr>
              <p:cNvSpPr/>
              <p:nvPr/>
            </p:nvSpPr>
            <p:spPr>
              <a:xfrm>
                <a:off x="5668815" y="4655058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F6FD020-7881-174C-BEF3-F0366387455C}"/>
                  </a:ext>
                </a:extLst>
              </p:cNvPr>
              <p:cNvSpPr/>
              <p:nvPr/>
            </p:nvSpPr>
            <p:spPr>
              <a:xfrm>
                <a:off x="5668815" y="4928525"/>
                <a:ext cx="216000" cy="216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A0C845-B07D-5C41-ACBB-1C58FB2CCE60}"/>
                </a:ext>
              </a:extLst>
            </p:cNvPr>
            <p:cNvSpPr/>
            <p:nvPr/>
          </p:nvSpPr>
          <p:spPr>
            <a:xfrm>
              <a:off x="4368655" y="3180463"/>
              <a:ext cx="210514" cy="241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800"/>
                  </a:solidFill>
                  <a:latin typeface="Monaco" pitchFamily="2" charset="77"/>
                  <a:cs typeface="Calibri" panose="020F0502020204030204" pitchFamily="34" charset="0"/>
                </a:rPr>
                <a:t>8</a:t>
              </a:r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E59F11-B630-0544-82D7-4C58F5B547F7}"/>
                </a:ext>
              </a:extLst>
            </p:cNvPr>
            <p:cNvSpPr/>
            <p:nvPr/>
          </p:nvSpPr>
          <p:spPr>
            <a:xfrm>
              <a:off x="6394384" y="2345563"/>
              <a:ext cx="210514" cy="241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800"/>
                  </a:solidFill>
                  <a:latin typeface="Monaco" pitchFamily="2" charset="77"/>
                  <a:cs typeface="Calibri" panose="020F0502020204030204" pitchFamily="34" charset="0"/>
                </a:rPr>
                <a:t>2</a:t>
              </a:r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2F105A-5CFD-CB41-ABE1-AE4D69D6F689}"/>
                </a:ext>
              </a:extLst>
            </p:cNvPr>
            <p:cNvCxnSpPr>
              <a:cxnSpLocks/>
              <a:stCxn id="30" idx="6"/>
              <a:endCxn id="27" idx="2"/>
            </p:cNvCxnSpPr>
            <p:nvPr/>
          </p:nvCxnSpPr>
          <p:spPr>
            <a:xfrm>
              <a:off x="4637917" y="1068818"/>
              <a:ext cx="1801860" cy="82038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C150EA9-E0DF-E540-AFDA-62FCBB97B6F1}"/>
                </a:ext>
              </a:extLst>
            </p:cNvPr>
            <p:cNvCxnSpPr>
              <a:cxnSpLocks/>
              <a:stCxn id="31" idx="6"/>
              <a:endCxn id="27" idx="2"/>
            </p:cNvCxnSpPr>
            <p:nvPr/>
          </p:nvCxnSpPr>
          <p:spPr>
            <a:xfrm>
              <a:off x="4637917" y="1342279"/>
              <a:ext cx="1801860" cy="54692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19778C-18BF-DD4B-91E9-90D83DFB820C}"/>
                </a:ext>
              </a:extLst>
            </p:cNvPr>
            <p:cNvCxnSpPr>
              <a:cxnSpLocks/>
              <a:stCxn id="32" idx="6"/>
              <a:endCxn id="27" idx="2"/>
            </p:cNvCxnSpPr>
            <p:nvPr/>
          </p:nvCxnSpPr>
          <p:spPr>
            <a:xfrm>
              <a:off x="4637917" y="1615740"/>
              <a:ext cx="1801860" cy="27346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A313BDA-2615-6948-BC5E-D6AB61081EB2}"/>
                </a:ext>
              </a:extLst>
            </p:cNvPr>
            <p:cNvCxnSpPr>
              <a:cxnSpLocks/>
              <a:stCxn id="33" idx="6"/>
              <a:endCxn id="27" idx="2"/>
            </p:cNvCxnSpPr>
            <p:nvPr/>
          </p:nvCxnSpPr>
          <p:spPr>
            <a:xfrm>
              <a:off x="4637917" y="1889201"/>
              <a:ext cx="1801860" cy="3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631EE98-CA81-CA44-9F0E-6BB5C82F2BDC}"/>
                </a:ext>
              </a:extLst>
            </p:cNvPr>
            <p:cNvCxnSpPr>
              <a:cxnSpLocks/>
              <a:stCxn id="34" idx="6"/>
              <a:endCxn id="27" idx="2"/>
            </p:cNvCxnSpPr>
            <p:nvPr/>
          </p:nvCxnSpPr>
          <p:spPr>
            <a:xfrm flipV="1">
              <a:off x="4637917" y="1889204"/>
              <a:ext cx="1801860" cy="2734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3E78621-93C5-D241-9C68-BE63CFEE5AD2}"/>
                </a:ext>
              </a:extLst>
            </p:cNvPr>
            <p:cNvCxnSpPr>
              <a:cxnSpLocks/>
              <a:stCxn id="35" idx="6"/>
              <a:endCxn id="27" idx="2"/>
            </p:cNvCxnSpPr>
            <p:nvPr/>
          </p:nvCxnSpPr>
          <p:spPr>
            <a:xfrm flipV="1">
              <a:off x="4637917" y="1889204"/>
              <a:ext cx="1801860" cy="54691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E6BFBF6-4ADD-1847-B8B1-858132FDBA56}"/>
                </a:ext>
              </a:extLst>
            </p:cNvPr>
            <p:cNvCxnSpPr>
              <a:cxnSpLocks/>
              <a:stCxn id="36" idx="6"/>
              <a:endCxn id="27" idx="2"/>
            </p:cNvCxnSpPr>
            <p:nvPr/>
          </p:nvCxnSpPr>
          <p:spPr>
            <a:xfrm flipV="1">
              <a:off x="4637917" y="1889204"/>
              <a:ext cx="1801860" cy="82038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A4D2EC-43D6-2B44-BB4E-0B929B003C1C}"/>
                </a:ext>
              </a:extLst>
            </p:cNvPr>
            <p:cNvCxnSpPr>
              <a:cxnSpLocks/>
              <a:stCxn id="37" idx="6"/>
              <a:endCxn id="27" idx="2"/>
            </p:cNvCxnSpPr>
            <p:nvPr/>
          </p:nvCxnSpPr>
          <p:spPr>
            <a:xfrm flipV="1">
              <a:off x="4637917" y="1889204"/>
              <a:ext cx="1801860" cy="1093847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FE285D0-1923-2947-B262-DCA3F625E4DF}"/>
                </a:ext>
              </a:extLst>
            </p:cNvPr>
            <p:cNvCxnSpPr>
              <a:cxnSpLocks/>
              <a:stCxn id="37" idx="6"/>
              <a:endCxn id="28" idx="2"/>
            </p:cNvCxnSpPr>
            <p:nvPr/>
          </p:nvCxnSpPr>
          <p:spPr>
            <a:xfrm flipV="1">
              <a:off x="4637917" y="2162665"/>
              <a:ext cx="1801860" cy="82038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685FE09-46AF-3B45-9D45-F8E420F4D584}"/>
                </a:ext>
              </a:extLst>
            </p:cNvPr>
            <p:cNvCxnSpPr>
              <a:cxnSpLocks/>
              <a:stCxn id="36" idx="6"/>
              <a:endCxn id="28" idx="2"/>
            </p:cNvCxnSpPr>
            <p:nvPr/>
          </p:nvCxnSpPr>
          <p:spPr>
            <a:xfrm flipV="1">
              <a:off x="4637917" y="2162665"/>
              <a:ext cx="1801860" cy="54691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D579813-49F6-3047-BBAF-B9672B4C8607}"/>
                </a:ext>
              </a:extLst>
            </p:cNvPr>
            <p:cNvCxnSpPr>
              <a:cxnSpLocks/>
              <a:stCxn id="35" idx="6"/>
              <a:endCxn id="28" idx="2"/>
            </p:cNvCxnSpPr>
            <p:nvPr/>
          </p:nvCxnSpPr>
          <p:spPr>
            <a:xfrm flipV="1">
              <a:off x="4637917" y="2162665"/>
              <a:ext cx="1801860" cy="2734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F5E3AC4-0F9D-D045-9945-3D9AA47FD9DF}"/>
                </a:ext>
              </a:extLst>
            </p:cNvPr>
            <p:cNvCxnSpPr>
              <a:cxnSpLocks/>
              <a:stCxn id="34" idx="6"/>
              <a:endCxn id="28" idx="2"/>
            </p:cNvCxnSpPr>
            <p:nvPr/>
          </p:nvCxnSpPr>
          <p:spPr>
            <a:xfrm>
              <a:off x="4637917" y="2162662"/>
              <a:ext cx="1801860" cy="3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56F3140-29FB-444C-94BA-7EA829DC44CB}"/>
                </a:ext>
              </a:extLst>
            </p:cNvPr>
            <p:cNvCxnSpPr>
              <a:cxnSpLocks/>
              <a:stCxn id="33" idx="6"/>
              <a:endCxn id="28" idx="2"/>
            </p:cNvCxnSpPr>
            <p:nvPr/>
          </p:nvCxnSpPr>
          <p:spPr>
            <a:xfrm>
              <a:off x="4637917" y="1889201"/>
              <a:ext cx="1801860" cy="27346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31B516F-EAAB-F14A-BD97-0E0CCE44F461}"/>
                </a:ext>
              </a:extLst>
            </p:cNvPr>
            <p:cNvCxnSpPr>
              <a:cxnSpLocks/>
              <a:stCxn id="32" idx="6"/>
              <a:endCxn id="28" idx="2"/>
            </p:cNvCxnSpPr>
            <p:nvPr/>
          </p:nvCxnSpPr>
          <p:spPr>
            <a:xfrm>
              <a:off x="4637917" y="1615740"/>
              <a:ext cx="1801860" cy="54692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13AA92A-FB07-9443-92A5-6BC7835A4984}"/>
                </a:ext>
              </a:extLst>
            </p:cNvPr>
            <p:cNvCxnSpPr>
              <a:cxnSpLocks/>
              <a:stCxn id="31" idx="6"/>
              <a:endCxn id="28" idx="2"/>
            </p:cNvCxnSpPr>
            <p:nvPr/>
          </p:nvCxnSpPr>
          <p:spPr>
            <a:xfrm>
              <a:off x="4637917" y="1342279"/>
              <a:ext cx="1801860" cy="82038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F3051E-2A4D-ED4C-9777-251A8D5CDF76}"/>
                </a:ext>
              </a:extLst>
            </p:cNvPr>
            <p:cNvCxnSpPr>
              <a:cxnSpLocks/>
              <a:stCxn id="30" idx="6"/>
              <a:endCxn id="28" idx="2"/>
            </p:cNvCxnSpPr>
            <p:nvPr/>
          </p:nvCxnSpPr>
          <p:spPr>
            <a:xfrm>
              <a:off x="4637917" y="1068818"/>
              <a:ext cx="1801860" cy="1093847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9465227-9526-4B4D-9DE7-0CB13A48D380}"/>
              </a:ext>
            </a:extLst>
          </p:cNvPr>
          <p:cNvSpPr/>
          <p:nvPr/>
        </p:nvSpPr>
        <p:spPr>
          <a:xfrm>
            <a:off x="5460456" y="331148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Dropout .25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FDDE68B-1A3B-A542-92C4-54C153C29A12}"/>
              </a:ext>
            </a:extLst>
          </p:cNvPr>
          <p:cNvGrpSpPr/>
          <p:nvPr/>
        </p:nvGrpSpPr>
        <p:grpSpPr>
          <a:xfrm>
            <a:off x="4290217" y="1611305"/>
            <a:ext cx="536918" cy="536918"/>
            <a:chOff x="2137008" y="3592342"/>
            <a:chExt cx="536918" cy="53691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BA81FBA-E12B-2440-A50B-7781352B681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37009" y="3860801"/>
              <a:ext cx="5369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0ABD15B-67A7-2148-ADEF-7819158B903E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137008" y="3860802"/>
              <a:ext cx="5369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6C733D-6D2F-A941-8543-13969B39A915}"/>
              </a:ext>
            </a:extLst>
          </p:cNvPr>
          <p:cNvGrpSpPr/>
          <p:nvPr/>
        </p:nvGrpSpPr>
        <p:grpSpPr>
          <a:xfrm>
            <a:off x="4290217" y="2456798"/>
            <a:ext cx="536918" cy="536918"/>
            <a:chOff x="2137008" y="3592342"/>
            <a:chExt cx="536918" cy="53691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E183C4F-A373-5C48-A5C2-F4F0AFA08AFA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37009" y="3860801"/>
              <a:ext cx="5369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3F9BC43-63FC-7242-8CF3-1D812A46F091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137008" y="3860802"/>
              <a:ext cx="5369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7">
            <a:extLst>
              <a:ext uri="{FF2B5EF4-FFF2-40B4-BE49-F238E27FC236}">
                <a16:creationId xmlns:a16="http://schemas.microsoft.com/office/drawing/2014/main" id="{A528EE83-53C6-2F40-A155-0286AD339A44}"/>
              </a:ext>
            </a:extLst>
          </p:cNvPr>
          <p:cNvSpPr/>
          <p:nvPr/>
        </p:nvSpPr>
        <p:spPr>
          <a:xfrm>
            <a:off x="0" y="4465282"/>
            <a:ext cx="12192000" cy="1040624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Dropout layer reduces the likelihood to relay on one single  “feature” as sometimes its not active.</a:t>
            </a:r>
          </a:p>
        </p:txBody>
      </p:sp>
    </p:spTree>
    <p:extLst>
      <p:ext uri="{BB962C8B-B14F-4D97-AF65-F5344CB8AC3E}">
        <p14:creationId xmlns:p14="http://schemas.microsoft.com/office/powerpoint/2010/main" val="131849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2D2967-4706-2C4F-80C4-03B8DFB2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can we do now?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C3553A-0F2D-4B4B-A26A-DF7822BA5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70F530-4189-8B4D-B9F6-BA08199108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CE821-3A0C-8F4F-B0AE-E15DCBDF0BD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1A7CF-F1D7-DB43-BD93-FD9C066084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77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168D-F6EE-2E4F-AC84-4271490B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04A11-8CDC-2945-BEC0-783BC241E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Monaco" pitchFamily="2" charset="77"/>
              </a:rPr>
              <a:t>model = Sequential()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 err="1">
                <a:solidFill>
                  <a:srgbClr val="AA21FF"/>
                </a:solidFill>
                <a:latin typeface="Monaco" pitchFamily="2" charset="77"/>
              </a:rPr>
              <a:t>InputLayer</a:t>
            </a:r>
            <a:r>
              <a:rPr lang="en-US" sz="1400" dirty="0">
                <a:latin typeface="Monaco" pitchFamily="2" charset="77"/>
              </a:rPr>
              <a:t>((28,28,1), name = "</a:t>
            </a:r>
            <a:r>
              <a:rPr lang="en-US" sz="1400" dirty="0" err="1">
                <a:latin typeface="Monaco" pitchFamily="2" charset="77"/>
              </a:rPr>
              <a:t>InputLayer</a:t>
            </a:r>
            <a:r>
              <a:rPr lang="en-US" sz="1400" dirty="0">
                <a:latin typeface="Monaco" pitchFamily="2" charset="77"/>
              </a:rPr>
              <a:t>"))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Conv2D</a:t>
            </a:r>
            <a:r>
              <a:rPr lang="en-US" sz="1400" dirty="0">
                <a:latin typeface="Monaco" pitchFamily="2" charset="77"/>
              </a:rPr>
              <a:t>(filters=128, </a:t>
            </a:r>
            <a:r>
              <a:rPr lang="en-US" sz="1400" dirty="0" err="1">
                <a:latin typeface="Monaco" pitchFamily="2" charset="77"/>
              </a:rPr>
              <a:t>kernel_size</a:t>
            </a:r>
            <a:r>
              <a:rPr lang="en-US" sz="1400" dirty="0">
                <a:latin typeface="Monaco" pitchFamily="2" charset="77"/>
              </a:rPr>
              <a:t>=(3,3), activation='</a:t>
            </a:r>
            <a:r>
              <a:rPr lang="en-US" sz="1400" dirty="0" err="1">
                <a:latin typeface="Monaco" pitchFamily="2" charset="77"/>
              </a:rPr>
              <a:t>relu</a:t>
            </a:r>
            <a:r>
              <a:rPr lang="en-US" sz="1400" dirty="0">
                <a:latin typeface="Monaco" pitchFamily="2" charset="77"/>
              </a:rPr>
              <a:t>', padding='same'))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MaxPool2D</a:t>
            </a:r>
            <a:r>
              <a:rPr lang="en-US" sz="1400" dirty="0">
                <a:latin typeface="Monaco" pitchFamily="2" charset="77"/>
              </a:rPr>
              <a:t>())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Dropout</a:t>
            </a:r>
            <a:r>
              <a:rPr lang="en-US" sz="1400" dirty="0">
                <a:latin typeface="Monaco" pitchFamily="2" charset="77"/>
              </a:rPr>
              <a:t>(rate=0.25))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Conv2D</a:t>
            </a:r>
            <a:r>
              <a:rPr lang="en-US" sz="1400" dirty="0">
                <a:latin typeface="Monaco" pitchFamily="2" charset="77"/>
              </a:rPr>
              <a:t>(64, </a:t>
            </a:r>
            <a:r>
              <a:rPr lang="en-US" sz="1400" dirty="0" err="1">
                <a:latin typeface="Monaco" pitchFamily="2" charset="77"/>
              </a:rPr>
              <a:t>kernel_size</a:t>
            </a:r>
            <a:r>
              <a:rPr lang="en-US" sz="1400" dirty="0">
                <a:latin typeface="Monaco" pitchFamily="2" charset="77"/>
              </a:rPr>
              <a:t>=(3,3), activation='</a:t>
            </a:r>
            <a:r>
              <a:rPr lang="en-US" sz="1400" dirty="0" err="1">
                <a:latin typeface="Monaco" pitchFamily="2" charset="77"/>
              </a:rPr>
              <a:t>relu</a:t>
            </a:r>
            <a:r>
              <a:rPr lang="en-US" sz="1400" dirty="0">
                <a:latin typeface="Monaco" pitchFamily="2" charset="77"/>
              </a:rPr>
              <a:t>', padding='same'))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MaxPool2D</a:t>
            </a:r>
            <a:r>
              <a:rPr lang="en-US" sz="1400" dirty="0">
                <a:latin typeface="Monaco" pitchFamily="2" charset="77"/>
              </a:rPr>
              <a:t>())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 err="1">
                <a:solidFill>
                  <a:srgbClr val="AA21FF"/>
                </a:solidFill>
                <a:latin typeface="Monaco" pitchFamily="2" charset="77"/>
              </a:rPr>
              <a:t>BatchNormalization</a:t>
            </a:r>
            <a:r>
              <a:rPr lang="en-US" sz="1400" dirty="0">
                <a:latin typeface="Monaco" pitchFamily="2" charset="77"/>
              </a:rPr>
              <a:t>())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Flatten</a:t>
            </a:r>
            <a:r>
              <a:rPr lang="en-US" sz="1400" dirty="0">
                <a:latin typeface="Monaco" pitchFamily="2" charset="77"/>
              </a:rPr>
              <a:t>())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Dense</a:t>
            </a:r>
            <a:r>
              <a:rPr lang="en-US" sz="1400" dirty="0">
                <a:latin typeface="Monaco" pitchFamily="2" charset="77"/>
              </a:rPr>
              <a:t>(128, name = "HiddenLayer1", activation='</a:t>
            </a:r>
            <a:r>
              <a:rPr lang="en-US" sz="1400" dirty="0" err="1">
                <a:latin typeface="Monaco" pitchFamily="2" charset="77"/>
              </a:rPr>
              <a:t>relu</a:t>
            </a:r>
            <a:r>
              <a:rPr lang="en-US" sz="1400" dirty="0">
                <a:latin typeface="Monaco" pitchFamily="2" charset="77"/>
              </a:rPr>
              <a:t>'))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Dense</a:t>
            </a:r>
            <a:r>
              <a:rPr lang="en-US" sz="1400" dirty="0">
                <a:latin typeface="Monaco" pitchFamily="2" charset="77"/>
              </a:rPr>
              <a:t>(64, name = "HiddenLayer2", activation='</a:t>
            </a:r>
            <a:r>
              <a:rPr lang="en-US" sz="1400" dirty="0" err="1">
                <a:latin typeface="Monaco" pitchFamily="2" charset="77"/>
              </a:rPr>
              <a:t>relu</a:t>
            </a:r>
            <a:r>
              <a:rPr lang="en-US" sz="1400" dirty="0">
                <a:latin typeface="Monaco" pitchFamily="2" charset="77"/>
              </a:rPr>
              <a:t>'))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err="1">
                <a:latin typeface="Monaco" pitchFamily="2" charset="77"/>
              </a:rPr>
              <a:t>model.add</a:t>
            </a:r>
            <a:r>
              <a:rPr lang="en-US" sz="1400" dirty="0">
                <a:latin typeface="Monaco" pitchFamily="2" charset="77"/>
              </a:rPr>
              <a:t>(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Dense</a:t>
            </a:r>
            <a:r>
              <a:rPr lang="en-US" sz="1400" dirty="0">
                <a:latin typeface="Monaco" pitchFamily="2" charset="77"/>
              </a:rPr>
              <a:t>(2, name = "</a:t>
            </a:r>
            <a:r>
              <a:rPr lang="en-US" sz="1400" dirty="0" err="1">
                <a:latin typeface="Monaco" pitchFamily="2" charset="77"/>
              </a:rPr>
              <a:t>OutputLayer</a:t>
            </a:r>
            <a:r>
              <a:rPr lang="en-US" sz="1400" dirty="0">
                <a:latin typeface="Monaco" pitchFamily="2" charset="77"/>
              </a:rPr>
              <a:t>", activation=</a:t>
            </a:r>
            <a:r>
              <a:rPr lang="en-US" sz="1400" dirty="0" err="1">
                <a:latin typeface="Monaco" pitchFamily="2" charset="77"/>
              </a:rPr>
              <a:t>softmax</a:t>
            </a:r>
            <a:r>
              <a:rPr lang="en-US" sz="1400" dirty="0">
                <a:latin typeface="Monaco" pitchFamily="2" charset="77"/>
              </a:rPr>
              <a:t>'))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7B1F1-A29C-964D-BFD5-6E25E514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4F1AC-137C-AF4E-B4C2-0B0DAA7628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61AC3-7D04-6046-9EA3-439D4496E86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3DAE-A54B-364E-9F13-C021B80894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93EDC7-6594-7A4A-A8E0-0ADDB4121B35}"/>
              </a:ext>
            </a:extLst>
          </p:cNvPr>
          <p:cNvCxnSpPr>
            <a:cxnSpLocks/>
          </p:cNvCxnSpPr>
          <p:nvPr/>
        </p:nvCxnSpPr>
        <p:spPr>
          <a:xfrm flipH="1">
            <a:off x="3393441" y="4704080"/>
            <a:ext cx="1786026" cy="132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BC7EC1B-1BC2-7E4E-9C90-768F26A45F37}"/>
              </a:ext>
            </a:extLst>
          </p:cNvPr>
          <p:cNvSpPr/>
          <p:nvPr/>
        </p:nvSpPr>
        <p:spPr>
          <a:xfrm>
            <a:off x="5179467" y="3937000"/>
            <a:ext cx="23298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new layer </a:t>
            </a:r>
            <a:r>
              <a:rPr lang="en-US" sz="1600" dirty="0">
                <a:solidFill>
                  <a:srgbClr val="AA21FF"/>
                </a:solidFill>
                <a:latin typeface="Monaco" pitchFamily="2" charset="77"/>
              </a:rPr>
              <a:t>Flatten</a:t>
            </a:r>
            <a:r>
              <a:rPr lang="en-US" sz="1600" dirty="0"/>
              <a:t> needed after </a:t>
            </a:r>
            <a:r>
              <a:rPr lang="en-US" sz="1600" dirty="0">
                <a:solidFill>
                  <a:srgbClr val="AA21FF"/>
                </a:solidFill>
                <a:latin typeface="Monaco" pitchFamily="2" charset="77"/>
              </a:rPr>
              <a:t>Conv2D</a:t>
            </a:r>
            <a:r>
              <a:rPr lang="en-US" sz="1600" dirty="0"/>
              <a:t> to use a </a:t>
            </a:r>
            <a:r>
              <a:rPr lang="en-US" sz="1600" dirty="0">
                <a:solidFill>
                  <a:srgbClr val="AA21FF"/>
                </a:solidFill>
                <a:latin typeface="Monaco" pitchFamily="2" charset="77"/>
              </a:rPr>
              <a:t>Dense </a:t>
            </a:r>
            <a:r>
              <a:rPr lang="en-US" sz="1600" dirty="0"/>
              <a:t>next – similar to reshape</a:t>
            </a:r>
          </a:p>
        </p:txBody>
      </p:sp>
    </p:spTree>
    <p:extLst>
      <p:ext uri="{BB962C8B-B14F-4D97-AF65-F5344CB8AC3E}">
        <p14:creationId xmlns:p14="http://schemas.microsoft.com/office/powerpoint/2010/main" val="338535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Convolutional Neural Network (CNN)</a:t>
            </a:r>
          </a:p>
          <a:p>
            <a:r>
              <a:rPr lang="en-DE" dirty="0"/>
              <a:t>Max Pooling</a:t>
            </a:r>
            <a:endParaRPr lang="en-GB" dirty="0"/>
          </a:p>
          <a:p>
            <a:r>
              <a:rPr lang="en-DE" dirty="0"/>
              <a:t>Batch Normalization</a:t>
            </a:r>
          </a:p>
          <a:p>
            <a:r>
              <a:rPr lang="en-DE" dirty="0"/>
              <a:t>Dropout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/>
            <a:r>
              <a:rPr lang="en-GB" dirty="0"/>
              <a:t>Layers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A277-B643-6A4C-A608-E42D3CCE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Convolutional Neural Network (CNN)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F54C4-BABC-6849-9796-F9F4ED8A0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E0BC5-6ACA-6F40-9CCC-E73EE40896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148D7-6890-EE4B-AC6F-2D9C15CABB3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861F9-BED1-D94B-8096-72E95D3078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80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8B0F3B-97B6-294E-A54C-5307AFD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Convolutional Neural Network (CNN)</a:t>
            </a:r>
            <a:endParaRPr lang="en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B4AD3-86BB-914E-9748-2FB56FB1A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356792-ED1F-2F4A-8E28-5D30A39F5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Filter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4C9AC-150C-E141-9CB7-101082E55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CB87-6339-1647-96C9-74CD2C3929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E397-614F-CE4A-B8A4-BC619DE18C0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2AB42C-8437-8A4A-8DA7-ABF0B57D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3" y="2565401"/>
            <a:ext cx="3009900" cy="2971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ADF3B-5B7F-BF49-8AEB-D8773C73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" y="2565401"/>
            <a:ext cx="30099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437C8F-AB61-8046-83F5-8F85F2243E51}"/>
                  </a:ext>
                </a:extLst>
              </p:cNvPr>
              <p:cNvSpPr txBox="1"/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𝑓𝑖𝑙𝑡𝑒𝑟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437C8F-AB61-8046-83F5-8F85F224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blipFill>
                <a:blip r:embed="rId4"/>
                <a:stretch>
                  <a:fillRect l="-1449" t="-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18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8B0F3B-97B6-294E-A54C-5307AFD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Convolutional Neural Network (CNN)</a:t>
            </a:r>
            <a:endParaRPr lang="en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B4AD3-86BB-914E-9748-2FB56FB1A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356792-ED1F-2F4A-8E28-5D30A39F5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Process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4C9AC-150C-E141-9CB7-101082E55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CB87-6339-1647-96C9-74CD2C3929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E397-614F-CE4A-B8A4-BC619DE18C0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2AB42C-8437-8A4A-8DA7-ABF0B57D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3" y="2565401"/>
            <a:ext cx="3009900" cy="2971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ADF3B-5B7F-BF49-8AEB-D8773C73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" y="2565401"/>
            <a:ext cx="30099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7B73EB-8A82-F844-9E7F-3181F3BE3681}"/>
                  </a:ext>
                </a:extLst>
              </p:cNvPr>
              <p:cNvSpPr/>
              <p:nvPr/>
            </p:nvSpPr>
            <p:spPr>
              <a:xfrm>
                <a:off x="3847435" y="3012963"/>
                <a:ext cx="1208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𝑓𝑖𝑙𝑡𝑒𝑟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7B73EB-8A82-F844-9E7F-3181F3BE3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35" y="3012963"/>
                <a:ext cx="1208279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9F0714-B6B3-1742-A25B-E71F068DEE80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379913" y="2859579"/>
            <a:ext cx="2467522" cy="338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42994F-73A4-D74E-B916-7E6C0A0C467F}"/>
              </a:ext>
            </a:extLst>
          </p:cNvPr>
          <p:cNvCxnSpPr>
            <a:cxnSpLocks/>
          </p:cNvCxnSpPr>
          <p:nvPr/>
        </p:nvCxnSpPr>
        <p:spPr>
          <a:xfrm flipV="1">
            <a:off x="5055714" y="2766147"/>
            <a:ext cx="871320" cy="452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5D2088E-86D4-4D42-AF31-FA74612E3D39}"/>
              </a:ext>
            </a:extLst>
          </p:cNvPr>
          <p:cNvSpPr/>
          <p:nvPr/>
        </p:nvSpPr>
        <p:spPr>
          <a:xfrm>
            <a:off x="628028" y="2542318"/>
            <a:ext cx="751884" cy="676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CBA57-707F-CF41-828A-E994F538B7B0}"/>
              </a:ext>
            </a:extLst>
          </p:cNvPr>
          <p:cNvSpPr txBox="1"/>
          <p:nvPr/>
        </p:nvSpPr>
        <p:spPr>
          <a:xfrm>
            <a:off x="5850106" y="2503690"/>
            <a:ext cx="3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F5B498-BE92-E64C-8C14-1A38E3FE5CDE}"/>
                  </a:ext>
                </a:extLst>
              </p:cNvPr>
              <p:cNvSpPr txBox="1"/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𝑓𝑖𝑙𝑡𝑒𝑟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F5B498-BE92-E64C-8C14-1A38E3FE5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blipFill>
                <a:blip r:embed="rId5"/>
                <a:stretch>
                  <a:fillRect l="-1449" t="-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09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8B0F3B-97B6-294E-A54C-5307AFD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Convolutional Neural Network (CNN)</a:t>
            </a:r>
            <a:endParaRPr lang="en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B4AD3-86BB-914E-9748-2FB56FB1A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356792-ED1F-2F4A-8E28-5D30A39F5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Process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4C9AC-150C-E141-9CB7-101082E55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CB87-6339-1647-96C9-74CD2C3929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E397-614F-CE4A-B8A4-BC619DE18C0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2AB42C-8437-8A4A-8DA7-ABF0B57D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3" y="2565401"/>
            <a:ext cx="3009900" cy="2971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ADF3B-5B7F-BF49-8AEB-D8773C73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" y="2565401"/>
            <a:ext cx="3009900" cy="2971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DC09645-87EA-6B4F-8BC6-FA3F585B082D}"/>
              </a:ext>
            </a:extLst>
          </p:cNvPr>
          <p:cNvSpPr/>
          <p:nvPr/>
        </p:nvSpPr>
        <p:spPr>
          <a:xfrm>
            <a:off x="914400" y="2542318"/>
            <a:ext cx="751884" cy="676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7B73EB-8A82-F844-9E7F-3181F3BE3681}"/>
                  </a:ext>
                </a:extLst>
              </p:cNvPr>
              <p:cNvSpPr/>
              <p:nvPr/>
            </p:nvSpPr>
            <p:spPr>
              <a:xfrm>
                <a:off x="3847435" y="3012963"/>
                <a:ext cx="1208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𝑓𝑖𝑙𝑡𝑒𝑟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7B73EB-8A82-F844-9E7F-3181F3BE3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35" y="3012963"/>
                <a:ext cx="1208279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9F0714-B6B3-1742-A25B-E71F068DEE80}"/>
              </a:ext>
            </a:extLst>
          </p:cNvPr>
          <p:cNvCxnSpPr>
            <a:cxnSpLocks/>
            <a:stCxn id="29" idx="3"/>
            <a:endCxn id="2" idx="1"/>
          </p:cNvCxnSpPr>
          <p:nvPr/>
        </p:nvCxnSpPr>
        <p:spPr>
          <a:xfrm>
            <a:off x="1666284" y="2880369"/>
            <a:ext cx="2181151" cy="317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42994F-73A4-D74E-B916-7E6C0A0C467F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5055714" y="2873022"/>
            <a:ext cx="1168367" cy="345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3EBB52-3A5D-FE4A-B37E-EC56684ABFA9}"/>
              </a:ext>
            </a:extLst>
          </p:cNvPr>
          <p:cNvSpPr txBox="1"/>
          <p:nvPr/>
        </p:nvSpPr>
        <p:spPr>
          <a:xfrm>
            <a:off x="5850106" y="2503690"/>
            <a:ext cx="3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04DD0-AA2D-C042-9920-375C574D22BA}"/>
              </a:ext>
            </a:extLst>
          </p:cNvPr>
          <p:cNvSpPr txBox="1"/>
          <p:nvPr/>
        </p:nvSpPr>
        <p:spPr>
          <a:xfrm>
            <a:off x="6062341" y="2503690"/>
            <a:ext cx="3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4E35F5-25D1-6C48-8986-E47E1E8D7CCE}"/>
                  </a:ext>
                </a:extLst>
              </p:cNvPr>
              <p:cNvSpPr txBox="1"/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𝑓𝑖𝑙𝑡𝑒𝑟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4E35F5-25D1-6C48-8986-E47E1E8D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blipFill>
                <a:blip r:embed="rId5"/>
                <a:stretch>
                  <a:fillRect l="-1449" t="-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76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8B0F3B-97B6-294E-A54C-5307AFD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Convolutional Neural Network (CNN)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B4AD3-86BB-914E-9748-2FB56FB1A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356792-ED1F-2F4A-8E28-5D30A39F5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Process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4C9AC-150C-E141-9CB7-101082E55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CB87-6339-1647-96C9-74CD2C3929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E397-614F-CE4A-B8A4-BC619DE18C0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2AB42C-8437-8A4A-8DA7-ABF0B57D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3" y="2565401"/>
            <a:ext cx="3009900" cy="2971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ADF3B-5B7F-BF49-8AEB-D8773C73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" y="2565401"/>
            <a:ext cx="30099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857924-F3C5-7144-BCC3-62FF5325B9F4}"/>
                  </a:ext>
                </a:extLst>
              </p:cNvPr>
              <p:cNvSpPr txBox="1"/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𝑓𝑖𝑙𝑡𝑒𝑟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857924-F3C5-7144-BCC3-62FF5325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59" y="1436681"/>
                <a:ext cx="2612125" cy="1015214"/>
              </a:xfrm>
              <a:prstGeom prst="rect">
                <a:avLst/>
              </a:prstGeom>
              <a:blipFill>
                <a:blip r:embed="rId4"/>
                <a:stretch>
                  <a:fillRect l="-1449" t="-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7B73EB-8A82-F844-9E7F-3181F3BE3681}"/>
                  </a:ext>
                </a:extLst>
              </p:cNvPr>
              <p:cNvSpPr/>
              <p:nvPr/>
            </p:nvSpPr>
            <p:spPr>
              <a:xfrm>
                <a:off x="3847435" y="3012963"/>
                <a:ext cx="1208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𝑓𝑖𝑙𝑡𝑒𝑟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7B73EB-8A82-F844-9E7F-3181F3BE3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35" y="3012963"/>
                <a:ext cx="1208279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9F0714-B6B3-1742-A25B-E71F068DEE80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666284" y="2880369"/>
            <a:ext cx="2181151" cy="317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42994F-73A4-D74E-B916-7E6C0A0C467F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5055714" y="2873022"/>
            <a:ext cx="1168367" cy="345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3EBB52-3A5D-FE4A-B37E-EC56684ABFA9}"/>
              </a:ext>
            </a:extLst>
          </p:cNvPr>
          <p:cNvSpPr txBox="1"/>
          <p:nvPr/>
        </p:nvSpPr>
        <p:spPr>
          <a:xfrm>
            <a:off x="5850106" y="2503690"/>
            <a:ext cx="3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04DD0-AA2D-C042-9920-375C574D22BA}"/>
              </a:ext>
            </a:extLst>
          </p:cNvPr>
          <p:cNvSpPr txBox="1"/>
          <p:nvPr/>
        </p:nvSpPr>
        <p:spPr>
          <a:xfrm>
            <a:off x="6062341" y="2503690"/>
            <a:ext cx="3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5386B393-14AA-EB46-96DD-C3B2FCEA02D8}"/>
              </a:ext>
            </a:extLst>
          </p:cNvPr>
          <p:cNvCxnSpPr>
            <a:cxnSpLocks/>
          </p:cNvCxnSpPr>
          <p:nvPr/>
        </p:nvCxnSpPr>
        <p:spPr>
          <a:xfrm>
            <a:off x="1514844" y="4079755"/>
            <a:ext cx="814647" cy="398432"/>
          </a:xfrm>
          <a:prstGeom prst="curvedConnector3">
            <a:avLst>
              <a:gd name="adj1" fmla="val -97619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CB9290E-9195-5A41-B3EE-7854740B1DC7}"/>
              </a:ext>
            </a:extLst>
          </p:cNvPr>
          <p:cNvCxnSpPr>
            <a:cxnSpLocks/>
          </p:cNvCxnSpPr>
          <p:nvPr/>
        </p:nvCxnSpPr>
        <p:spPr>
          <a:xfrm flipV="1">
            <a:off x="1507742" y="3753748"/>
            <a:ext cx="347652" cy="326007"/>
          </a:xfrm>
          <a:prstGeom prst="curvedConnector3">
            <a:avLst>
              <a:gd name="adj1" fmla="val 263606"/>
            </a:avLst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FB339D4C-194B-8C47-9758-D2FB495D9503}"/>
              </a:ext>
            </a:extLst>
          </p:cNvPr>
          <p:cNvCxnSpPr>
            <a:cxnSpLocks/>
          </p:cNvCxnSpPr>
          <p:nvPr/>
        </p:nvCxnSpPr>
        <p:spPr>
          <a:xfrm flipH="1">
            <a:off x="1859549" y="3424641"/>
            <a:ext cx="347652" cy="326007"/>
          </a:xfrm>
          <a:prstGeom prst="curvedConnector3">
            <a:avLst>
              <a:gd name="adj1" fmla="val 263606"/>
            </a:avLst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1DC573B-B9A5-8E46-A5B5-9A727371BFB3}"/>
              </a:ext>
            </a:extLst>
          </p:cNvPr>
          <p:cNvCxnSpPr>
            <a:cxnSpLocks/>
          </p:cNvCxnSpPr>
          <p:nvPr/>
        </p:nvCxnSpPr>
        <p:spPr>
          <a:xfrm rot="10800000">
            <a:off x="1666283" y="3142171"/>
            <a:ext cx="525633" cy="283701"/>
          </a:xfrm>
          <a:prstGeom prst="curvedConnector3">
            <a:avLst>
              <a:gd name="adj1" fmla="val -89169"/>
            </a:avLst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9E8C4-1466-304D-82F6-2776D8331D6C}"/>
              </a:ext>
            </a:extLst>
          </p:cNvPr>
          <p:cNvSpPr/>
          <p:nvPr/>
        </p:nvSpPr>
        <p:spPr>
          <a:xfrm>
            <a:off x="914400" y="2542318"/>
            <a:ext cx="751884" cy="676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8B0F3B-97B6-294E-A54C-5307AFD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356792-ED1F-2F4A-8E28-5D30A39F5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Filter – Edge Detection Example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14C9AC-150C-E141-9CB7-101082E550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CB87-6339-1647-96C9-74CD2C3929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Sven Mayer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E397-614F-CE4A-B8A4-BC619DE18C0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EA9549-CAEC-E741-B4F7-B2B8A164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3" y="2561846"/>
            <a:ext cx="3009900" cy="2971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ADF3B-5B7F-BF49-8AEB-D8773C73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" y="2565401"/>
            <a:ext cx="30099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50D92E-F7ED-F74B-B8E5-F151E2842E90}"/>
                  </a:ext>
                </a:extLst>
              </p:cNvPr>
              <p:cNvSpPr txBox="1"/>
              <p:nvPr/>
            </p:nvSpPr>
            <p:spPr>
              <a:xfrm>
                <a:off x="3358959" y="1436681"/>
                <a:ext cx="2717924" cy="10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𝑓𝑖𝑙𝑡𝑒𝑟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50D92E-F7ED-F74B-B8E5-F151E284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59" y="1436681"/>
                <a:ext cx="2717924" cy="1031629"/>
              </a:xfrm>
              <a:prstGeom prst="rect">
                <a:avLst/>
              </a:prstGeom>
              <a:blipFill>
                <a:blip r:embed="rId4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1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7CA6-35F3-7546-B806-2D0AB510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Convolutional Neural Network (CNN)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2EECB-627D-9C41-847C-25AFB914B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2189018"/>
            <a:ext cx="7956550" cy="3940320"/>
          </a:xfrm>
        </p:spPr>
        <p:txBody>
          <a:bodyPr/>
          <a:lstStyle/>
          <a:p>
            <a:r>
              <a:rPr lang="en-US" dirty="0"/>
              <a:t>Filter count</a:t>
            </a:r>
          </a:p>
          <a:p>
            <a:r>
              <a:rPr lang="en-US" dirty="0"/>
              <a:t>Kernel size e.g. (3x3)</a:t>
            </a:r>
          </a:p>
          <a:p>
            <a:r>
              <a:rPr lang="en-US" dirty="0"/>
              <a:t>Step length (strides) e.g. (1,1)</a:t>
            </a:r>
          </a:p>
          <a:p>
            <a:r>
              <a:rPr lang="en-US" dirty="0"/>
              <a:t>Padding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EBA0-B4C1-8849-A10C-0CD17A1E8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403A0-8B59-5B4A-AB92-BE17629CB2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2EB6-2695-8C45-9BAF-70167BB8DCC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2D2C4-576A-BB49-9FBC-9165871992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FC162-EDA8-1A47-962E-94D49CDD2008}"/>
              </a:ext>
            </a:extLst>
          </p:cNvPr>
          <p:cNvSpPr/>
          <p:nvPr/>
        </p:nvSpPr>
        <p:spPr>
          <a:xfrm>
            <a:off x="656531" y="1649039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tf.keras.layers.</a:t>
            </a:r>
            <a:r>
              <a:rPr lang="en-US" dirty="0">
                <a:solidFill>
                  <a:srgbClr val="AA21FF"/>
                </a:solidFill>
              </a:rPr>
              <a:t>Conv2D</a:t>
            </a:r>
            <a:r>
              <a:rPr lang="en-US" dirty="0"/>
              <a:t>(filters, </a:t>
            </a:r>
            <a:r>
              <a:rPr lang="en-US" dirty="0" err="1"/>
              <a:t>kernel_size</a:t>
            </a:r>
            <a:r>
              <a:rPr lang="en-US" dirty="0"/>
              <a:t>, strides=(</a:t>
            </a:r>
            <a:r>
              <a:rPr lang="en-US" dirty="0">
                <a:solidFill>
                  <a:srgbClr val="C53929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53929"/>
                </a:solidFill>
              </a:rPr>
              <a:t>1</a:t>
            </a:r>
            <a:r>
              <a:rPr lang="en-US" dirty="0"/>
              <a:t>), padding=</a:t>
            </a:r>
            <a:r>
              <a:rPr lang="en-US" dirty="0">
                <a:solidFill>
                  <a:srgbClr val="0D904F"/>
                </a:solidFill>
              </a:rPr>
              <a:t>'valid’</a:t>
            </a:r>
            <a:r>
              <a:rPr lang="en-US" dirty="0"/>
              <a:t>, ….)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6157B09D-63CD-384A-B230-F3E486289E41}"/>
                  </a:ext>
                </a:extLst>
              </p:cNvPr>
              <p:cNvSpPr/>
              <p:nvPr/>
            </p:nvSpPr>
            <p:spPr>
              <a:xfrm>
                <a:off x="0" y="4368297"/>
                <a:ext cx="12192000" cy="724320"/>
              </a:xfrm>
              <a:prstGeom prst="rect">
                <a:avLst/>
              </a:prstGeom>
              <a:solidFill>
                <a:srgbClr val="D9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tIns="180000" rIns="3600000" bIns="180000" rtlCol="0" anchor="t" anchorCtr="0">
                <a:spAutoFit/>
              </a:bodyPr>
              <a:lstStyle/>
              <a:p>
                <a:pPr marL="177800">
                  <a:tabLst>
                    <a:tab pos="7019925" algn="l"/>
                  </a:tabLst>
                </a:pPr>
                <a:r>
                  <a:rPr lang="en-US" sz="2200" i="1" dirty="0">
                    <a:solidFill>
                      <a:schemeClr val="tx1"/>
                    </a:solidFill>
                  </a:rPr>
                  <a:t>During the learning the model learns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i="1" dirty="0">
                    <a:solidFill>
                      <a:schemeClr val="tx1"/>
                    </a:solidFill>
                  </a:rPr>
                  <a:t>’s of each filter. </a:t>
                </a:r>
              </a:p>
            </p:txBody>
          </p:sp>
        </mc:Choice>
        <mc:Fallback xmlns=""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6157B09D-63CD-384A-B230-F3E486289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8297"/>
                <a:ext cx="12192000" cy="724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8B8D28-8D7B-7B49-A243-1C9ADF8E04A8}"/>
                  </a:ext>
                </a:extLst>
              </p:cNvPr>
              <p:cNvSpPr txBox="1"/>
              <p:nvPr/>
            </p:nvSpPr>
            <p:spPr>
              <a:xfrm>
                <a:off x="5769650" y="3271418"/>
                <a:ext cx="2778902" cy="104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𝑓𝑖𝑙𝑡𝑒𝑟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8B8D28-8D7B-7B49-A243-1C9ADF8E0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50" y="3271418"/>
                <a:ext cx="2778902" cy="1049646"/>
              </a:xfrm>
              <a:prstGeom prst="rect">
                <a:avLst/>
              </a:prstGeom>
              <a:blipFill>
                <a:blip r:embed="rId3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3DFF42-6C7E-DE4B-A1A8-B2EE32D60DFC}"/>
              </a:ext>
            </a:extLst>
          </p:cNvPr>
          <p:cNvSpPr txBox="1">
            <a:spLocks/>
          </p:cNvSpPr>
          <p:nvPr/>
        </p:nvSpPr>
        <p:spPr>
          <a:xfrm>
            <a:off x="695324" y="5272126"/>
            <a:ext cx="7956550" cy="971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27BF5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27BF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27BF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27BF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27BF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Constraints:</a:t>
            </a:r>
          </a:p>
          <a:p>
            <a:r>
              <a:rPr lang="en-US"/>
              <a:t>Shaped Input </a:t>
            </a:r>
          </a:p>
          <a:p>
            <a:r>
              <a:rPr lang="en-US"/>
              <a:t>Shaped Output</a:t>
            </a:r>
          </a:p>
        </p:txBody>
      </p:sp>
    </p:spTree>
    <p:extLst>
      <p:ext uri="{BB962C8B-B14F-4D97-AF65-F5344CB8AC3E}">
        <p14:creationId xmlns:p14="http://schemas.microsoft.com/office/powerpoint/2010/main" val="182466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DAB7-BBEF-274F-96AC-30FCD3F3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Pooling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D0F37-D563-7C43-AC26-4800D28D0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4E8A9-5A21-7340-9A3F-6D34CE9BE8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9009-D692-1346-A167-121F2A5824E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B6E13-C833-4446-A4CE-71C8FFA1A4C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42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32472</TotalTime>
  <Words>524</Words>
  <Application>Microsoft Macintosh PowerPoint</Application>
  <PresentationFormat>Widescreen</PresentationFormat>
  <Paragraphs>124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HelveticaNeueLT Std Med</vt:lpstr>
      <vt:lpstr>Monaco</vt:lpstr>
      <vt:lpstr>Wingdings</vt:lpstr>
      <vt:lpstr>Office Theme</vt:lpstr>
      <vt:lpstr>Practical Machine Learning</vt:lpstr>
      <vt:lpstr>Convolutional Neural Network (CNN)</vt:lpstr>
      <vt:lpstr>Convolutional Neural Network (CNN)</vt:lpstr>
      <vt:lpstr>Convolutional Neural Network (CNN)</vt:lpstr>
      <vt:lpstr>Convolutional Neural Network (CNN)</vt:lpstr>
      <vt:lpstr>Convolutional Neural Network (CNN)</vt:lpstr>
      <vt:lpstr>Convolutional Neural Network (CNN)</vt:lpstr>
      <vt:lpstr>Convolutional Neural Network (CNN)</vt:lpstr>
      <vt:lpstr>Pooling Layer</vt:lpstr>
      <vt:lpstr>Max Pooling Layer</vt:lpstr>
      <vt:lpstr>Batch Normalization</vt:lpstr>
      <vt:lpstr>Batch Normalization</vt:lpstr>
      <vt:lpstr>Dropout</vt:lpstr>
      <vt:lpstr>Dropout</vt:lpstr>
      <vt:lpstr>What can we do now?</vt:lpstr>
      <vt:lpstr>Example Model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Microsoft Office User</cp:lastModifiedBy>
  <cp:revision>552</cp:revision>
  <dcterms:created xsi:type="dcterms:W3CDTF">2017-10-10T14:10:45Z</dcterms:created>
  <dcterms:modified xsi:type="dcterms:W3CDTF">2021-05-16T18:51:54Z</dcterms:modified>
  <cp:category/>
</cp:coreProperties>
</file>