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928" r:id="rId3"/>
    <p:sldId id="929" r:id="rId4"/>
    <p:sldId id="913" r:id="rId5"/>
    <p:sldId id="918" r:id="rId6"/>
    <p:sldId id="915" r:id="rId7"/>
    <p:sldId id="919" r:id="rId8"/>
    <p:sldId id="914" r:id="rId9"/>
    <p:sldId id="917" r:id="rId10"/>
    <p:sldId id="920" r:id="rId11"/>
    <p:sldId id="921" r:id="rId12"/>
    <p:sldId id="930" r:id="rId13"/>
    <p:sldId id="934" r:id="rId14"/>
    <p:sldId id="922" r:id="rId15"/>
    <p:sldId id="931" r:id="rId16"/>
    <p:sldId id="932" r:id="rId17"/>
    <p:sldId id="933" r:id="rId18"/>
    <p:sldId id="912" r:id="rId19"/>
    <p:sldId id="90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2120"/>
    <a:srgbClr val="3183FF"/>
    <a:srgbClr val="D9E5FF"/>
    <a:srgbClr val="427BF5"/>
    <a:srgbClr val="3283FF"/>
    <a:srgbClr val="008800"/>
    <a:srgbClr val="AA21FF"/>
    <a:srgbClr val="059340"/>
    <a:srgbClr val="FFDE45"/>
    <a:srgbClr val="420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5" autoAdjust="0"/>
    <p:restoredTop sz="83763" autoAdjust="0"/>
  </p:normalViewPr>
  <p:slideViewPr>
    <p:cSldViewPr snapToGrid="0" showGuides="1">
      <p:cViewPr varScale="1">
        <p:scale>
          <a:sx n="126" d="100"/>
          <a:sy n="126" d="100"/>
        </p:scale>
        <p:origin x="952" y="200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62A8FC9D-F43F-46DF-AB84-D16B4FE96F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C44FE1A-0908-41E4-95DB-BFB4F1D675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DD77A-0ADA-4BD8-8ADF-1A2DE6CE050A}" type="datetimeFigureOut">
              <a:rPr lang="de-DE" smtClean="0"/>
              <a:t>16.05.21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24E1856-71BD-48F8-BDDC-5816DF8B7A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C3A80C8-98B0-4B0C-886B-24F26E010D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5F6FB-A8E3-4A20-9907-C2813BF103B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727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2847B-1B09-4FB9-A3F6-7C5481EE238A}" type="datetimeFigureOut">
              <a:rPr lang="en-US" smtClean="0"/>
              <a:t>5/16/21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34EE8-1DD6-4929-B7B8-30F750D4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8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934EE8-1DD6-4929-B7B8-30F750D483F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972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34EE8-1DD6-4929-B7B8-30F750D483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15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3154BEC2-D09B-4CD1-9EA2-89FC05B25B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089025"/>
            <a:ext cx="12192000" cy="2879725"/>
          </a:xfrm>
          <a:prstGeom prst="rect">
            <a:avLst/>
          </a:prstGeom>
        </p:spPr>
        <p:txBody>
          <a:bodyPr/>
          <a:lstStyle>
            <a:lvl1pPr marL="0">
              <a:defRPr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A09D3-9A56-4D70-AB01-BC424B382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7" y="3968749"/>
            <a:ext cx="7961656" cy="119841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17D1ED-732F-4E2D-9A7F-62AAA6BF4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6" y="5202085"/>
            <a:ext cx="7961658" cy="92725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A04D85-A798-4EE8-983B-ABFCB9D55E4A}"/>
              </a:ext>
            </a:extLst>
          </p:cNvPr>
          <p:cNvSpPr/>
          <p:nvPr userDrawn="1"/>
        </p:nvSpPr>
        <p:spPr>
          <a:xfrm>
            <a:off x="0" y="3968750"/>
            <a:ext cx="12192000" cy="138029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1FF7F2E1-BDFC-4820-BDEF-EFCE2E04CAD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283725" y="370174"/>
            <a:ext cx="2588400" cy="504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407E4E8E-7AEA-4798-B41B-E44C9A4442FB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17" name="Picture Placeholder 24">
            <a:extLst>
              <a:ext uri="{FF2B5EF4-FFF2-40B4-BE49-F238E27FC236}">
                <a16:creationId xmlns:a16="http://schemas.microsoft.com/office/drawing/2014/main" id="{BB1E488D-9B99-614F-ABD8-13F7F1E5458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695325" y="370174"/>
            <a:ext cx="2588400" cy="504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24">
            <a:extLst>
              <a:ext uri="{FF2B5EF4-FFF2-40B4-BE49-F238E27FC236}">
                <a16:creationId xmlns:a16="http://schemas.microsoft.com/office/drawing/2014/main" id="{2F71E0A7-5A25-B645-8059-68B6F14420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5881413" y="370174"/>
            <a:ext cx="2588400" cy="504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22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8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92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FEB98-94C9-482E-B2D1-1E5EBBCAB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36525"/>
            <a:ext cx="7956548" cy="952501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05D478-1E0C-4E3C-B26E-DCA0722F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AC453C7-A396-4A2D-A2E5-8E461029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" name="Textplatzhalter 33">
            <a:extLst>
              <a:ext uri="{FF2B5EF4-FFF2-40B4-BE49-F238E27FC236}">
                <a16:creationId xmlns:a16="http://schemas.microsoft.com/office/drawing/2014/main" id="{14D6181C-6F7E-FF4A-BE81-2C439B94498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190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ff-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FEB98-94C9-482E-B2D1-1E5EBBCAB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-422031"/>
            <a:ext cx="10801349" cy="399705"/>
          </a:xfrm>
        </p:spPr>
        <p:txBody>
          <a:bodyPr/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05D478-1E0C-4E3C-B26E-DCA0722FA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AC453C7-A396-4A2D-A2E5-8E461029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" name="Textplatzhalter 33">
            <a:extLst>
              <a:ext uri="{FF2B5EF4-FFF2-40B4-BE49-F238E27FC236}">
                <a16:creationId xmlns:a16="http://schemas.microsoft.com/office/drawing/2014/main" id="{1CC2D235-C613-4A23-9CE8-CC0F66C7F01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670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F9339-D1CD-4C3D-9D0E-B6D872D3D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089026"/>
            <a:ext cx="7956550" cy="2879724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8CBDE-B184-4EA4-86DB-E669BB3BB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4089747"/>
            <a:ext cx="7956550" cy="2039591"/>
          </a:xfrm>
          <a:prstGeom prst="rect">
            <a:avLst/>
          </a:prstGeom>
        </p:spPr>
        <p:txBody>
          <a:bodyPr lIns="0"/>
          <a:lstStyle>
            <a:lvl1pPr marL="0" indent="0">
              <a:lnSpc>
                <a:spcPct val="10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4AFD0E6B-074F-4856-ADAE-6AFDE0AD3B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6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0564B3-250D-42F0-9534-FD2B09C5F1B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36E6DB-4130-41F6-84C1-5598BFB23A9F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775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80057C3-E1B6-4280-AFCA-CC8AA7FC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15888"/>
            <a:ext cx="7956547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9047DF-64CB-4B9C-95ED-E6ECC29134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324" y="1592264"/>
            <a:ext cx="7956550" cy="4537074"/>
          </a:xfrm>
          <a:prstGeom prst="rect">
            <a:avLst/>
          </a:prstGeom>
        </p:spPr>
        <p:txBody>
          <a:bodyPr/>
          <a:lstStyle>
            <a:lvl1pPr defTabSz="284400">
              <a:buClr>
                <a:srgbClr val="427BF5"/>
              </a:buClr>
              <a:defRPr/>
            </a:lvl1pPr>
            <a:lvl2pPr>
              <a:buClr>
                <a:srgbClr val="427BF5"/>
              </a:buClr>
              <a:defRPr/>
            </a:lvl2pPr>
            <a:lvl3pPr>
              <a:buClr>
                <a:srgbClr val="427BF5"/>
              </a:buClr>
              <a:defRPr/>
            </a:lvl3pPr>
            <a:lvl4pPr>
              <a:buClr>
                <a:srgbClr val="427BF5"/>
              </a:buClr>
              <a:defRPr/>
            </a:lvl4pPr>
            <a:lvl5pPr>
              <a:buClr>
                <a:srgbClr val="427BF5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932D37C9-8C47-46F1-90DE-4D249E5D2F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326" y="1089025"/>
            <a:ext cx="7956548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1CC2D235-C613-4A23-9CE8-CC0F66C7F01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9B7E09D-1A2C-4AFD-A321-1D82FF3C9B3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5605FDB6-1F62-4B0D-821E-1DDA79D24034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790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9047DF-64CB-4B9C-95ED-E6ECC29134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5" y="1592264"/>
            <a:ext cx="3806041" cy="4537074"/>
          </a:xfrm>
          <a:prstGeom prst="rect">
            <a:avLst/>
          </a:prstGeom>
        </p:spPr>
        <p:txBody>
          <a:bodyPr/>
          <a:lstStyle>
            <a:lvl1pPr defTabSz="284400"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7FF797D-D68B-448F-9EF9-8565E16D3A9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90052" y="1592265"/>
            <a:ext cx="4061823" cy="4537073"/>
          </a:xfrm>
          <a:prstGeom prst="rect">
            <a:avLst/>
          </a:prstGeom>
        </p:spPr>
        <p:txBody>
          <a:bodyPr/>
          <a:lstStyle>
            <a:lvl1pPr>
              <a:buClr>
                <a:srgbClr val="427BF5"/>
              </a:buClr>
              <a:defRPr/>
            </a:lvl1pPr>
            <a:lvl2pPr defTabSz="687600">
              <a:buClr>
                <a:srgbClr val="427BF5"/>
              </a:buClr>
              <a:defRPr/>
            </a:lvl2pPr>
            <a:lvl3pPr>
              <a:buClr>
                <a:srgbClr val="427BF5"/>
              </a:buClr>
              <a:defRPr/>
            </a:lvl3pPr>
            <a:lvl4pPr>
              <a:buClr>
                <a:srgbClr val="427BF5"/>
              </a:buClr>
              <a:defRPr/>
            </a:lvl4pPr>
            <a:lvl5pPr>
              <a:buClr>
                <a:srgbClr val="427BF5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platzhalter 33">
            <a:extLst>
              <a:ext uri="{FF2B5EF4-FFF2-40B4-BE49-F238E27FC236}">
                <a16:creationId xmlns:a16="http://schemas.microsoft.com/office/drawing/2014/main" id="{CF808356-F1D3-4E54-96FE-067E9605134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0C33625-2406-4F76-A793-8CCD27FB720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2A0482F7-AF8F-4B8B-9F26-77EADFAB94AF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4" name="Title 6">
            <a:extLst>
              <a:ext uri="{FF2B5EF4-FFF2-40B4-BE49-F238E27FC236}">
                <a16:creationId xmlns:a16="http://schemas.microsoft.com/office/drawing/2014/main" id="{82F033CF-87CA-DE4B-8BA7-8E79059DC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15888"/>
            <a:ext cx="7956549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AED13FB-C2F2-B44E-A678-D4DC32255F1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326" y="1089025"/>
            <a:ext cx="7956550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24797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80057C3-E1B6-4280-AFCA-CC8AA7FC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115888"/>
            <a:ext cx="7956549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D9047DF-64CB-4B9C-95ED-E6ECC29134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5326" y="1268412"/>
            <a:ext cx="7956549" cy="4860926"/>
          </a:xfrm>
          <a:prstGeom prst="rect">
            <a:avLst/>
          </a:prstGeom>
        </p:spPr>
        <p:txBody>
          <a:bodyPr/>
          <a:lstStyle>
            <a:lvl1pPr defTabSz="284400">
              <a:buClr>
                <a:srgbClr val="427BF5"/>
              </a:buClr>
              <a:defRPr/>
            </a:lvl1pPr>
            <a:lvl2pPr>
              <a:buClr>
                <a:srgbClr val="427BF5"/>
              </a:buClr>
              <a:defRPr/>
            </a:lvl2pPr>
            <a:lvl3pPr>
              <a:buClr>
                <a:srgbClr val="427BF5"/>
              </a:buClr>
              <a:defRPr/>
            </a:lvl3pPr>
            <a:lvl4pPr>
              <a:buClr>
                <a:srgbClr val="427BF5"/>
              </a:buClr>
              <a:defRPr/>
            </a:lvl4pPr>
            <a:lvl5pPr>
              <a:buClr>
                <a:srgbClr val="427BF5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platzhalter 33">
            <a:extLst>
              <a:ext uri="{FF2B5EF4-FFF2-40B4-BE49-F238E27FC236}">
                <a16:creationId xmlns:a16="http://schemas.microsoft.com/office/drawing/2014/main" id="{4670F045-806E-425A-86B4-32E0D5E863A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AE4930-1E0B-4443-8FCC-3EF9232EF91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39AC7A-0B0A-4434-9B1F-404C0CCD4F1C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83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80057C3-E1B6-4280-AFCA-CC8AA7FC4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7" y="115888"/>
            <a:ext cx="10801348" cy="97313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platzhalter 33">
            <a:extLst>
              <a:ext uri="{FF2B5EF4-FFF2-40B4-BE49-F238E27FC236}">
                <a16:creationId xmlns:a16="http://schemas.microsoft.com/office/drawing/2014/main" id="{4670F045-806E-425A-86B4-32E0D5E863A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50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AE4930-1E0B-4443-8FCC-3EF9232EF91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39AC7A-0B0A-4434-9B1F-404C0CCD4F1C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040DA6F-2CD1-8A4F-AC8F-3D9AEA351B5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326" y="1089025"/>
            <a:ext cx="10801347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1" name="Title 6">
            <a:extLst>
              <a:ext uri="{FF2B5EF4-FFF2-40B4-BE49-F238E27FC236}">
                <a16:creationId xmlns:a16="http://schemas.microsoft.com/office/drawing/2014/main" id="{9B186B8C-919E-9C45-B641-60AFC3508BF2}"/>
              </a:ext>
            </a:extLst>
          </p:cNvPr>
          <p:cNvSpPr txBox="1">
            <a:spLocks/>
          </p:cNvSpPr>
          <p:nvPr userDrawn="1"/>
        </p:nvSpPr>
        <p:spPr>
          <a:xfrm>
            <a:off x="695327" y="115888"/>
            <a:ext cx="7956548" cy="973137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32B3D2C1-E934-FD49-9635-00F83D17E9A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95324" y="1592264"/>
            <a:ext cx="10801347" cy="4537074"/>
          </a:xfrm>
          <a:prstGeom prst="rect">
            <a:avLst/>
          </a:prstGeom>
        </p:spPr>
        <p:txBody>
          <a:bodyPr/>
          <a:lstStyle>
            <a:lvl1pPr defTabSz="284400"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283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CA537D9-DB87-462B-9880-94A85866F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Niels Henze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16211B0-F335-4163-9F0F-D0713D57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25091D95-C517-4494-818D-3614D52BC3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C5E7AB-4BE1-4D53-9C5E-D580649BC06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92000" cy="62372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0" name="Textplatzhalter 33">
            <a:extLst>
              <a:ext uri="{FF2B5EF4-FFF2-40B4-BE49-F238E27FC236}">
                <a16:creationId xmlns:a16="http://schemas.microsoft.com/office/drawing/2014/main" id="{94CAE3FC-6193-4A75-93E4-FCAA1502D07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95324" y="430236"/>
            <a:ext cx="7956549" cy="658789"/>
          </a:xfr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 b="0" baseline="0">
                <a:solidFill>
                  <a:schemeClr val="tx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8712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CA537D9-DB87-462B-9880-94A85866F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16211B0-F335-4163-9F0F-D0713D57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1" name="Textplatzhalter 33">
            <a:extLst>
              <a:ext uri="{FF2B5EF4-FFF2-40B4-BE49-F238E27FC236}">
                <a16:creationId xmlns:a16="http://schemas.microsoft.com/office/drawing/2014/main" id="{25091D95-C517-4494-818D-3614D52BC38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C5E7AB-4BE1-4D53-9C5E-D580649BC06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12192000" cy="623728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0" name="Textplatzhalter 33">
            <a:extLst>
              <a:ext uri="{FF2B5EF4-FFF2-40B4-BE49-F238E27FC236}">
                <a16:creationId xmlns:a16="http://schemas.microsoft.com/office/drawing/2014/main" id="{94CAE3FC-6193-4A75-93E4-FCAA1502D07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95324" y="5448563"/>
            <a:ext cx="7971597" cy="658789"/>
          </a:xfrm>
        </p:spPr>
        <p:txBody>
          <a:bodyPr lIns="0" tIns="0" rIns="0" bIns="0" anchor="b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 b="0" baseline="0">
                <a:solidFill>
                  <a:schemeClr val="tx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518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BB15FE-2D2F-4B97-B98A-CD16A1CC59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3000786" cy="6233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2AD0B1-3165-4B2D-B899-6312064BE865}"/>
              </a:ext>
            </a:extLst>
          </p:cNvPr>
          <p:cNvSpPr/>
          <p:nvPr userDrawn="1"/>
        </p:nvSpPr>
        <p:spPr>
          <a:xfrm rot="5400000">
            <a:off x="-370283" y="3371399"/>
            <a:ext cx="6858000" cy="115200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C3CB6C37-C5A3-4C73-9F3D-27E4BE6AA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157" y="390116"/>
            <a:ext cx="5411718" cy="7239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7F5D411-2DE6-483B-87D6-5859236197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40157" y="1617254"/>
            <a:ext cx="5411718" cy="44924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7AD510D0-BC02-41A3-BF1B-4BEBF1628E8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40157" y="1114015"/>
            <a:ext cx="5411718" cy="503239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 i="0">
                <a:solidFill>
                  <a:srgbClr val="3183FF"/>
                </a:solidFill>
                <a:latin typeface="+mj-lt"/>
              </a:defRPr>
            </a:lvl1pPr>
            <a:lvl2pPr marL="457178" indent="0">
              <a:buNone/>
              <a:defRPr sz="14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2pPr>
            <a:lvl3pPr marL="914354" indent="0">
              <a:buNone/>
              <a:defRPr sz="12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3pPr>
            <a:lvl4pPr marL="1371532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4pPr>
            <a:lvl5pPr marL="1828709" indent="0">
              <a:buNone/>
              <a:defRPr sz="1100" b="0" i="0">
                <a:solidFill>
                  <a:srgbClr val="00B0F0"/>
                </a:solidFill>
                <a:latin typeface="HelveticaNeueLT Std Med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1AA870-E424-487E-9777-032CB20FB80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B620C02-7CF1-46A5-9245-1E7D7C8FFA6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6" name="Textplatzhalter 33">
            <a:extLst>
              <a:ext uri="{FF2B5EF4-FFF2-40B4-BE49-F238E27FC236}">
                <a16:creationId xmlns:a16="http://schemas.microsoft.com/office/drawing/2014/main" id="{F242F43B-6E1D-4F28-8F19-19918A2E6F6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325" y="6356350"/>
            <a:ext cx="6991349" cy="365125"/>
          </a:xfrm>
        </p:spPr>
        <p:txBody>
          <a:bodyPr lIns="0" tIns="0" rIns="0" bIns="0" anchor="ctr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baseline="0">
                <a:solidFill>
                  <a:schemeClr val="bg1"/>
                </a:solidFill>
              </a:defRPr>
            </a:lvl1pPr>
            <a:lvl2pPr marL="357188" indent="0">
              <a:buNone/>
              <a:defRPr b="1">
                <a:solidFill>
                  <a:schemeClr val="bg1"/>
                </a:solidFill>
              </a:defRPr>
            </a:lvl2pPr>
            <a:lvl3pPr marL="627063" indent="0">
              <a:buNone/>
              <a:defRPr b="1">
                <a:solidFill>
                  <a:schemeClr val="bg1"/>
                </a:solidFill>
              </a:defRPr>
            </a:lvl3pPr>
            <a:lvl4pPr marL="895350" indent="0">
              <a:buNone/>
              <a:defRPr b="1">
                <a:solidFill>
                  <a:schemeClr val="bg1"/>
                </a:solidFill>
              </a:defRPr>
            </a:lvl4pPr>
            <a:lvl5pPr marL="1165225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5104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33A2633-E822-4B21-A181-3E155CEA4670}"/>
              </a:ext>
            </a:extLst>
          </p:cNvPr>
          <p:cNvSpPr/>
          <p:nvPr userDrawn="1"/>
        </p:nvSpPr>
        <p:spPr>
          <a:xfrm>
            <a:off x="0" y="6237963"/>
            <a:ext cx="8651874" cy="620037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 1">
            <a:extLst>
              <a:ext uri="{FF2B5EF4-FFF2-40B4-BE49-F238E27FC236}">
                <a16:creationId xmlns:a16="http://schemas.microsoft.com/office/drawing/2014/main" id="{A914B142-9A3C-4A05-98CF-6ECAAF874762}"/>
              </a:ext>
            </a:extLst>
          </p:cNvPr>
          <p:cNvSpPr/>
          <p:nvPr userDrawn="1"/>
        </p:nvSpPr>
        <p:spPr>
          <a:xfrm>
            <a:off x="8668084" y="6237963"/>
            <a:ext cx="3523915" cy="620037"/>
          </a:xfrm>
          <a:prstGeom prst="rect">
            <a:avLst/>
          </a:prstGeom>
          <a:solidFill>
            <a:srgbClr val="318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5909326-5AF4-4A88-97FF-ECA036979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1592263"/>
            <a:ext cx="7956550" cy="453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2">
            <a:extLst>
              <a:ext uri="{FF2B5EF4-FFF2-40B4-BE49-F238E27FC236}">
                <a16:creationId xmlns:a16="http://schemas.microsoft.com/office/drawing/2014/main" id="{0EB72566-25B1-4AC5-8DFD-74DB68298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36525"/>
            <a:ext cx="7956549" cy="9525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Fußzeilenplatzhalter 20">
            <a:extLst>
              <a:ext uri="{FF2B5EF4-FFF2-40B4-BE49-F238E27FC236}">
                <a16:creationId xmlns:a16="http://schemas.microsoft.com/office/drawing/2014/main" id="{DFBBA49C-F52C-4DF5-97C3-1E373625C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91074" y="6352598"/>
            <a:ext cx="3245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363600"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Sven Mayer</a:t>
            </a:r>
          </a:p>
        </p:txBody>
      </p:sp>
      <p:sp>
        <p:nvSpPr>
          <p:cNvPr id="22" name="Foliennummernplatzhalter 21">
            <a:extLst>
              <a:ext uri="{FF2B5EF4-FFF2-40B4-BE49-F238E27FC236}">
                <a16:creationId xmlns:a16="http://schemas.microsoft.com/office/drawing/2014/main" id="{60C13802-11A0-4808-BF6B-86CEA24AB3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86675" y="6359905"/>
            <a:ext cx="7831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bg1"/>
                </a:solidFill>
              </a:defRPr>
            </a:lvl1pPr>
          </a:lstStyle>
          <a:p>
            <a:fld id="{C564DEAC-083F-4EA1-9D67-84BB3A537A3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7556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3" r:id="rId4"/>
    <p:sldLayoutId id="2147483662" r:id="rId5"/>
    <p:sldLayoutId id="2147483684" r:id="rId6"/>
    <p:sldLayoutId id="2147483682" r:id="rId7"/>
    <p:sldLayoutId id="2147483655" r:id="rId8"/>
    <p:sldLayoutId id="2147483657" r:id="rId9"/>
    <p:sldLayoutId id="2147483681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5750" marR="0" indent="-285750" algn="l" defTabSz="284400" rtl="0" eaLnBrk="1" fontAlgn="auto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SzPts val="2400"/>
        <a:buFont typeface="Wingdings" panose="05000000000000000000" pitchFamily="2" charset="2"/>
        <a:buChar char="§"/>
        <a:tabLst/>
        <a:defRPr lang="en-US" sz="2200" kern="1200" noProof="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38163" indent="-18097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08038" indent="-18097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77913" indent="-182563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46200" indent="-180975" algn="l" defTabSz="914400" rtl="0" eaLnBrk="1" latinLnBrk="0" hangingPunct="1">
        <a:lnSpc>
          <a:spcPct val="90000"/>
        </a:lnSpc>
        <a:spcBef>
          <a:spcPts val="500"/>
        </a:spcBef>
        <a:spcAft>
          <a:spcPts val="600"/>
        </a:spcAft>
        <a:buClr>
          <a:srgbClr val="3183FF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38" userDrawn="1">
          <p15:clr>
            <a:srgbClr val="F26B43"/>
          </p15:clr>
        </p15:guide>
        <p15:guide id="2" pos="7582" userDrawn="1">
          <p15:clr>
            <a:srgbClr val="F26B43"/>
          </p15:clr>
        </p15:guide>
        <p15:guide id="3" pos="2933" userDrawn="1">
          <p15:clr>
            <a:srgbClr val="F26B43"/>
          </p15:clr>
        </p15:guide>
        <p15:guide id="4" pos="5450" userDrawn="1">
          <p15:clr>
            <a:srgbClr val="F26B43"/>
          </p15:clr>
        </p15:guide>
        <p15:guide id="5" orient="horz" pos="2500" userDrawn="1">
          <p15:clr>
            <a:srgbClr val="F26B43"/>
          </p15:clr>
        </p15:guide>
        <p15:guide id="6" orient="horz" pos="3929" userDrawn="1">
          <p15:clr>
            <a:srgbClr val="F26B43"/>
          </p15:clr>
        </p15:guide>
        <p15:guide id="7" orient="horz" pos="3997" userDrawn="1">
          <p15:clr>
            <a:srgbClr val="F26B43"/>
          </p15:clr>
        </p15:guide>
        <p15:guide id="8" orient="horz" pos="73" userDrawn="1">
          <p15:clr>
            <a:srgbClr val="F26B43"/>
          </p15:clr>
        </p15:guide>
        <p15:guide id="9" orient="horz" pos="686" userDrawn="1">
          <p15:clr>
            <a:srgbClr val="F26B43"/>
          </p15:clr>
        </p15:guide>
        <p15:guide id="10" orient="horz" pos="1003" userDrawn="1">
          <p15:clr>
            <a:srgbClr val="F26B43"/>
          </p15:clr>
        </p15:guide>
        <p15:guide id="11" pos="7242" userDrawn="1">
          <p15:clr>
            <a:srgbClr val="F26B43"/>
          </p15:clr>
        </p15:guide>
        <p15:guide id="12" orient="horz" pos="799" userDrawn="1">
          <p15:clr>
            <a:srgbClr val="F26B43"/>
          </p15:clr>
        </p15:guide>
        <p15:guide id="13" orient="horz" pos="38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mlr.org/papers/volume12/duchi11a/duchi11a.pdf" TargetMode="External"/><Relationship Id="rId7" Type="http://schemas.openxmlformats.org/officeDocument/2006/relationships/hyperlink" Target="http://www.cs.toronto.edu/~tijmen/csc321/slides/lecture_slides_lec6.pdf" TargetMode="External"/><Relationship Id="rId2" Type="http://schemas.openxmlformats.org/officeDocument/2006/relationships/hyperlink" Target="https://arxiv.org/abs/1212.5701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cs229.stanford.edu/proj2015/054_report.pdf" TargetMode="External"/><Relationship Id="rId5" Type="http://schemas.openxmlformats.org/officeDocument/2006/relationships/hyperlink" Target="https://research.google.com/pubs/archive/41159.pdf" TargetMode="External"/><Relationship Id="rId4" Type="http://schemas.openxmlformats.org/officeDocument/2006/relationships/hyperlink" Target="https://arxiv.org/abs/1412.6980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875452-D548-4EEC-BA89-DE48BBA114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Practical Machine Learning</a:t>
            </a:r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6E937C26-C2E6-BD4A-9022-39A9BBF265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/>
            <a:r>
              <a:rPr lang="en-GB" dirty="0"/>
              <a:t>Optimizer and Hyperparameter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0C96CB-D7C3-974B-AF03-CC82A34795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28" name="Fußzeilenplatzhalter 27">
            <a:extLst>
              <a:ext uri="{FF2B5EF4-FFF2-40B4-BE49-F238E27FC236}">
                <a16:creationId xmlns:a16="http://schemas.microsoft.com/office/drawing/2014/main" id="{A14D6A10-FCBD-43C4-9B24-CD6428E5EA65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C33A74C-7591-B548-93F7-C6D69D308C7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1081A47-A00A-904C-9526-4ADEBB1781B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FCA28DB7-A5CF-4C19-9875-070FE4F87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 bwMode="auto">
          <a:xfrm>
            <a:off x="695327" y="6343404"/>
            <a:ext cx="1160554" cy="406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Five Bulb Lights">
            <a:extLst>
              <a:ext uri="{FF2B5EF4-FFF2-40B4-BE49-F238E27FC236}">
                <a16:creationId xmlns:a16="http://schemas.microsoft.com/office/drawing/2014/main" id="{6176A3BC-181F-1540-8B64-3E4F9C12060C}"/>
              </a:ext>
            </a:extLst>
          </p:cNvPr>
          <p:cNvPicPr>
            <a:picLocks noGrp="1" noChangeAspect="1" noChangeArrowheads="1"/>
          </p:cNvPicPr>
          <p:nvPr>
            <p:ph type="pic" sz="quarter" idx="13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71" b="27899"/>
          <a:stretch/>
        </p:blipFill>
        <p:spPr bwMode="auto">
          <a:xfrm flipH="1">
            <a:off x="0" y="1089025"/>
            <a:ext cx="12192000" cy="287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0774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45D68-8288-3045-B54C-0A09244B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Learning Rate Test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A7AAC-3B37-6640-A21B-20311C15C8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CD9601-9FC9-144C-B3F4-0403BC3598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Effect of the Initial Learning Rate Using Adam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15559-73BF-3D4F-AEE0-CD53C40617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701D7-18BA-464E-AD03-566A3A0D72B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/>
              <a:t>Sven Mayer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D2B20-C16E-0748-B110-70F8CAFE2B06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EBE1FD-AA23-B44D-A064-CDEF71B3F6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619" y="1647453"/>
            <a:ext cx="6182056" cy="411590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65CCDFD-7F8D-4140-A798-C090ABD8C6F2}"/>
              </a:ext>
            </a:extLst>
          </p:cNvPr>
          <p:cNvSpPr txBox="1"/>
          <p:nvPr/>
        </p:nvSpPr>
        <p:spPr>
          <a:xfrm>
            <a:off x="695324" y="5827923"/>
            <a:ext cx="5621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2 dense layers with dropput tested on a subset of the MNIST dataset</a:t>
            </a:r>
          </a:p>
        </p:txBody>
      </p:sp>
    </p:spTree>
    <p:extLst>
      <p:ext uri="{BB962C8B-B14F-4D97-AF65-F5344CB8AC3E}">
        <p14:creationId xmlns:p14="http://schemas.microsoft.com/office/powerpoint/2010/main" val="2645355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D0189-D3E4-3E4A-8B7E-EEEDF839F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Adaptive Learning Rate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D4E80C-2F02-304E-8878-97074D305B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Learning rate decay over time</a:t>
            </a:r>
          </a:p>
          <a:p>
            <a:r>
              <a:rPr lang="en-US" dirty="0"/>
              <a:t>Learning rate decay on no change (plateau)</a:t>
            </a:r>
          </a:p>
          <a:p>
            <a:r>
              <a:rPr lang="en-US" dirty="0"/>
              <a:t>Use of “</a:t>
            </a:r>
            <a:r>
              <a:rPr lang="en-GB" i="1" dirty="0"/>
              <a:t>momentum</a:t>
            </a:r>
            <a:r>
              <a:rPr lang="en-GB" dirty="0"/>
              <a:t>” to accelerate training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8324F1-68AE-2349-8BA3-DE92CEDE46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2B238B-DA02-8A47-ACD4-57BEC878767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F8A690-1465-3640-90C6-8CCDDED09556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EA9551-08FB-C048-B5E6-EE8EABD80D49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3207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C131EA5-E244-6E48-9686-0CBD871F5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Loss Function</a:t>
            </a:r>
            <a:endParaRPr lang="en-DE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CE860DC-C1CA-9448-A8FA-B6D75DE3F2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36164BA-485B-3149-852E-017BB157B83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421A6-84F0-624E-97AB-B5BE12F1895A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3F5DC-E726-B142-90A4-4618B00E92A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26898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5C7B65B-AC40-2D46-AE37-99EB74C79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Loss Function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2211ECC-6956-A444-BD29-CAD7178858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F57F55-B8FF-EA43-A3B2-55F864CDC5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3A08B20-80D0-D340-8DCF-CC5FE886405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C0B82-ADE7-AB46-8B8F-36D1FB67883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5C68B-8E4F-8E4F-9814-0CFB95E0FF99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1C007707-D4A8-E046-A18E-DAC1AAFE3058}"/>
              </a:ext>
            </a:extLst>
          </p:cNvPr>
          <p:cNvSpPr/>
          <p:nvPr/>
        </p:nvSpPr>
        <p:spPr>
          <a:xfrm>
            <a:off x="0" y="3340489"/>
            <a:ext cx="12192000" cy="1379178"/>
          </a:xfrm>
          <a:prstGeom prst="rect">
            <a:avLst/>
          </a:prstGeom>
          <a:solidFill>
            <a:srgbClr val="D9E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0" tIns="180000" rIns="3600000" bIns="180000" rtlCol="0" anchor="t" anchorCtr="0">
            <a:spAutoFit/>
          </a:bodyPr>
          <a:lstStyle/>
          <a:p>
            <a:pPr marL="177800">
              <a:tabLst>
                <a:tab pos="7019925" algn="l"/>
              </a:tabLst>
            </a:pPr>
            <a:r>
              <a:rPr lang="en-US" sz="2200" i="1" dirty="0">
                <a:solidFill>
                  <a:schemeClr val="tx1"/>
                </a:solidFill>
              </a:rPr>
              <a:t>A loss function (cost function) is a function to determine how different the prediction is with respect to the ground truth. The optimizer's goal is to minimize the loss. </a:t>
            </a:r>
          </a:p>
        </p:txBody>
      </p:sp>
    </p:spTree>
    <p:extLst>
      <p:ext uri="{BB962C8B-B14F-4D97-AF65-F5344CB8AC3E}">
        <p14:creationId xmlns:p14="http://schemas.microsoft.com/office/powerpoint/2010/main" val="2613489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EC73-D161-5249-B0C9-58001F639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Loss Functions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18308-83C9-AF4C-A1BB-C3ED7D0B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Discrete Data</a:t>
            </a:r>
          </a:p>
          <a:p>
            <a:pPr lvl="1"/>
            <a:r>
              <a:rPr lang="en-US" dirty="0"/>
              <a:t>Binary Cross Entropy</a:t>
            </a:r>
          </a:p>
          <a:p>
            <a:pPr lvl="1"/>
            <a:r>
              <a:rPr lang="en-US" dirty="0"/>
              <a:t>Categorical Cross Entropy</a:t>
            </a:r>
          </a:p>
          <a:p>
            <a:pPr lvl="1"/>
            <a:r>
              <a:rPr lang="en-US" dirty="0"/>
              <a:t>Hinge loss</a:t>
            </a:r>
          </a:p>
          <a:p>
            <a:r>
              <a:rPr lang="en-US" dirty="0"/>
              <a:t>Continues Data </a:t>
            </a:r>
          </a:p>
          <a:p>
            <a:pPr lvl="1"/>
            <a:r>
              <a:rPr lang="en-US" dirty="0"/>
              <a:t>Mean Absolute Error (MAE) (also know as L1 Loss)</a:t>
            </a:r>
          </a:p>
          <a:p>
            <a:pPr lvl="1"/>
            <a:r>
              <a:rPr lang="en-US" dirty="0"/>
              <a:t>Mean Squared Error (MSE) (also know as L2 Loss)</a:t>
            </a:r>
          </a:p>
          <a:p>
            <a:pPr lvl="1"/>
            <a:r>
              <a:rPr lang="en-US" dirty="0"/>
              <a:t>Mean Squared Logarithmic Error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4320F0-BEDB-CB49-B01A-39B23A9184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88D813-8005-C746-B02D-90F1908EB54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36C1D-B6C9-B544-9651-0BDA6E0D485A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19843-4527-CB43-8B01-1F0F13F3C296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6863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DEC6A-D313-1B40-81ED-A9AED6EB5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Loss Functions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9095E1-6B99-0845-9E7B-9968B7DE60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425CC4-7200-6F41-8E49-CADADC6242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DE" dirty="0"/>
              <a:t>Classificaion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8E52C9-B1EB-AC40-8BF6-B1A612336F4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97919-B125-9643-9714-2F3F44ED440E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61D35-8B29-5D4C-8E46-85E9D0F6EAA7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15</a:t>
            </a:fld>
            <a:endParaRPr lang="de-DE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B499128-879B-6F4A-9031-83381BCD74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694" y="1628587"/>
            <a:ext cx="6182056" cy="4137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496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C84CD-FED1-784E-A8A9-F2EAA4E18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Loss Functions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7CA4D-A9D4-6D48-95D3-73727D059E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2934CB-5997-434A-9E8C-832933E566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DE" dirty="0"/>
              <a:t>Regression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246BF0-3B6A-4A41-ADEF-30B95968CCC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9C5A0-398A-AE4B-B17E-E86F064812B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49517-68CE-DB42-8DA5-16E093147AB4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16</a:t>
            </a:fld>
            <a:endParaRPr lang="de-D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2D9886E-22A9-2F4C-A307-4E585B4C8C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593" y="1638753"/>
            <a:ext cx="6101087" cy="412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89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C75BA-16FB-894E-8C2D-9A2028717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Loss Functions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CD9D77-B092-7046-A4FE-F8B4A0E70E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DE" dirty="0"/>
              <a:t>Pixel-wise loss</a:t>
            </a:r>
          </a:p>
          <a:p>
            <a:r>
              <a:rPr lang="en-GB" dirty="0"/>
              <a:t>Feature matching (FM), e.g. [1]</a:t>
            </a:r>
            <a:endParaRPr lang="en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358320-529B-964B-9EEA-9B8A143FA7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Advanced Loss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655FED-42FE-6946-BF93-8546F981336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D8728-B275-4E41-8468-83BE8677715B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7967B-E2FC-E44E-A066-07773807B948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9B0FBA-8ABE-F446-BCD6-CA25AB8D1254}"/>
              </a:ext>
            </a:extLst>
          </p:cNvPr>
          <p:cNvSpPr/>
          <p:nvPr/>
        </p:nvSpPr>
        <p:spPr>
          <a:xfrm>
            <a:off x="695324" y="5662075"/>
            <a:ext cx="77744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[1] Florian </a:t>
            </a:r>
            <a:r>
              <a:rPr lang="en-GB" sz="1200" dirty="0" err="1"/>
              <a:t>Schroff</a:t>
            </a:r>
            <a:r>
              <a:rPr lang="en-GB" sz="1200" dirty="0"/>
              <a:t>, Dmitry </a:t>
            </a:r>
            <a:r>
              <a:rPr lang="en-GB" sz="1200" dirty="0" err="1"/>
              <a:t>Kalenichenko</a:t>
            </a:r>
            <a:r>
              <a:rPr lang="en-GB" sz="1200" dirty="0"/>
              <a:t>, James Philbin; Proceedings of the IEEE Conference on Computer Vision and Pattern Recognition (CVPR), 2015, pp. 815-823</a:t>
            </a:r>
            <a:endParaRPr lang="en-DE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C110970-B987-EB48-8413-2E503BBF0A6F}"/>
                  </a:ext>
                </a:extLst>
              </p:cNvPr>
              <p:cNvSpPr txBox="1"/>
              <p:nvPr/>
            </p:nvSpPr>
            <p:spPr>
              <a:xfrm>
                <a:off x="2720423" y="3134498"/>
                <a:ext cx="372428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𝑙𝑜𝑠𝑠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𝑀𝑆𝐸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𝐹𝑀</m:t>
                      </m:r>
                    </m:oMath>
                  </m:oMathPara>
                </a14:m>
                <a:endParaRPr lang="en-DE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C110970-B987-EB48-8413-2E503BBF0A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0423" y="3134498"/>
                <a:ext cx="3724289" cy="369332"/>
              </a:xfrm>
              <a:prstGeom prst="rect">
                <a:avLst/>
              </a:prstGeom>
              <a:blipFill>
                <a:blip r:embed="rId2"/>
                <a:stretch>
                  <a:fillRect l="-1361" t="-6667" r="-1020" b="-40000"/>
                </a:stretch>
              </a:blipFill>
            </p:spPr>
            <p:txBody>
              <a:bodyPr/>
              <a:lstStyle/>
              <a:p>
                <a:r>
                  <a:rPr lang="en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7">
            <a:extLst>
              <a:ext uri="{FF2B5EF4-FFF2-40B4-BE49-F238E27FC236}">
                <a16:creationId xmlns:a16="http://schemas.microsoft.com/office/drawing/2014/main" id="{3FFD8E85-BB33-F547-A23B-070E3566B0C3}"/>
              </a:ext>
            </a:extLst>
          </p:cNvPr>
          <p:cNvSpPr/>
          <p:nvPr/>
        </p:nvSpPr>
        <p:spPr>
          <a:xfrm>
            <a:off x="0" y="4225112"/>
            <a:ext cx="12192000" cy="1040624"/>
          </a:xfrm>
          <a:prstGeom prst="rect">
            <a:avLst/>
          </a:prstGeom>
          <a:solidFill>
            <a:srgbClr val="D9E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0" tIns="180000" rIns="3600000" bIns="180000" rtlCol="0" anchor="t" anchorCtr="0">
            <a:spAutoFit/>
          </a:bodyPr>
          <a:lstStyle/>
          <a:p>
            <a:pPr marL="177800">
              <a:tabLst>
                <a:tab pos="7019925" algn="l"/>
              </a:tabLst>
            </a:pPr>
            <a:r>
              <a:rPr lang="en-US" sz="2200" i="1" dirty="0">
                <a:solidFill>
                  <a:schemeClr val="tx1"/>
                </a:solidFill>
              </a:rPr>
              <a:t>In the image domain, such approaches are used to</a:t>
            </a:r>
          </a:p>
          <a:p>
            <a:pPr marL="177800">
              <a:tabLst>
                <a:tab pos="7019925" algn="l"/>
              </a:tabLst>
            </a:pPr>
            <a:r>
              <a:rPr lang="en-US" sz="2200" i="1" dirty="0">
                <a:solidFill>
                  <a:schemeClr val="tx1"/>
                </a:solidFill>
              </a:rPr>
              <a:t>counteract blurry images.</a:t>
            </a:r>
          </a:p>
        </p:txBody>
      </p:sp>
    </p:spTree>
    <p:extLst>
      <p:ext uri="{BB962C8B-B14F-4D97-AF65-F5344CB8AC3E}">
        <p14:creationId xmlns:p14="http://schemas.microsoft.com/office/powerpoint/2010/main" val="6497417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84806-12E3-9543-B2EE-A89FF65EE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Conclusion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55050A-384B-C34C-BF84-9C06A696BB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Optimizer</a:t>
            </a:r>
          </a:p>
          <a:p>
            <a:r>
              <a:rPr lang="en-GB" dirty="0"/>
              <a:t>Learning Rate</a:t>
            </a:r>
          </a:p>
          <a:p>
            <a:r>
              <a:rPr lang="en-GB" dirty="0"/>
              <a:t>Adaptive Learning Rate</a:t>
            </a:r>
          </a:p>
          <a:p>
            <a:r>
              <a:rPr lang="en-GB" dirty="0"/>
              <a:t>Loss Function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5EE4D0-6858-9A42-8F56-201EDE2617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fontAlgn="base"/>
            <a:r>
              <a:rPr lang="en-GB" dirty="0"/>
              <a:t>Layers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DCD954-D75B-684E-A5B5-44AEA64F636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23417-BFD3-AB46-83B2-28C5A1B7CB7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63575-7B4E-3844-8CA1-6BE2AE4315F7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18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4380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License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141B8E-B70E-C046-84E1-D979CAFB0B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This file is licensed under the Creative Commons Attribution-Share Alike 4.0 (CC BY-SA) license: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https://</a:t>
            </a:r>
            <a:r>
              <a:rPr lang="en-US" sz="2400" dirty="0" err="1"/>
              <a:t>creativecommons.org</a:t>
            </a:r>
            <a:r>
              <a:rPr lang="en-US" sz="2400" dirty="0"/>
              <a:t>/licenses/by-</a:t>
            </a:r>
            <a:r>
              <a:rPr lang="en-US" sz="2400" dirty="0" err="1"/>
              <a:t>sa</a:t>
            </a:r>
            <a:r>
              <a:rPr lang="en-US" sz="2400" dirty="0"/>
              <a:t>/4.0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Attribution: </a:t>
            </a:r>
            <a:r>
              <a:rPr lang="de-DE" sz="2400" dirty="0"/>
              <a:t>Sven Mayer</a:t>
            </a:r>
          </a:p>
          <a:p>
            <a:pPr marL="0" indent="0">
              <a:buNone/>
            </a:pPr>
            <a:endParaRPr lang="en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CA38E4-A163-B849-AF09-8DC9E2FD02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 dirty="0"/>
              <a:t>Sven Mayer</a:t>
            </a:r>
          </a:p>
        </p:txBody>
      </p:sp>
      <p:pic>
        <p:nvPicPr>
          <p:cNvPr id="9" name="Picture 2" descr="https://upload.wikimedia.org/wikipedia/commons/thumb/5/57/CC-BY-SA_icon_white.svg/800px-CC-BY-SA_icon_white.svg.pn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328" y="6299798"/>
            <a:ext cx="1399149" cy="49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2505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5E6A2-1AE3-F44A-B8AC-BB238DB40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Impact of Hyperparameter on the Models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0EFB6-8FAF-614E-B9AB-00089DC26C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087641-00E4-0745-AC58-C895569EDE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DE" dirty="0"/>
              <a:t>MNIST data as showcase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E2BB59-4385-124F-9B01-391464BAFBB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A3D1D-6186-F74A-AAAB-640887A38F83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72A7BE-11E3-A040-A40E-7F0762AAE8D9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2</a:t>
            </a:fld>
            <a:endParaRPr lang="de-DE" dirty="0"/>
          </a:p>
        </p:txBody>
      </p:sp>
      <p:pic>
        <p:nvPicPr>
          <p:cNvPr id="7170" name="Picture 2" descr="MNIST sample images">
            <a:extLst>
              <a:ext uri="{FF2B5EF4-FFF2-40B4-BE49-F238E27FC236}">
                <a16:creationId xmlns:a16="http://schemas.microsoft.com/office/drawing/2014/main" id="{F0DA5583-2B85-C246-8A5A-120ADCE0A1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4" y="1520747"/>
            <a:ext cx="7543800" cy="458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651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45D11-877F-FC48-8FD7-E9113022A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Test Model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2EBA40-CB05-B245-9430-F037318486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F2FE39-FFBB-E24A-BB99-CC7D87CC4F8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299D4E-9F11-0B45-B809-33FB9032FD47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BA801-5C20-954B-8D24-E51750E39A8E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05A0CD-ACA2-0545-9913-25CE4325E8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109" y="1751118"/>
            <a:ext cx="5595844" cy="4158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92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9CD04-E939-BD4B-8631-E99589B31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Optimizer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44EF5-3A9D-3F4E-AA01-D59BEA8EB7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99C63B-3C57-EE48-8A6D-23CAB0D8C79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419AF-7D4D-F146-8842-8B183417E1CB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D0DEC-C1EB-7D4F-825A-6005E445426B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6094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99BB62C-70D9-8245-84E3-1AD90A6E3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Optimizer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20C008-8638-0B43-80AC-700D6EF2DB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2C74918-9A68-2344-9023-0EC9F1CDA1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A540FFF-1DFE-CE4B-AEAD-F33A5B5FEB5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6EA22-FB18-1940-8468-DF082295C12F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123AF-66DE-C74D-B0FC-9375BD2BF4D7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684DCEDE-4DD6-3D41-9CBA-7BA0A42CBCA2}"/>
              </a:ext>
            </a:extLst>
          </p:cNvPr>
          <p:cNvSpPr/>
          <p:nvPr/>
        </p:nvSpPr>
        <p:spPr>
          <a:xfrm>
            <a:off x="0" y="2460836"/>
            <a:ext cx="12192000" cy="1379178"/>
          </a:xfrm>
          <a:prstGeom prst="rect">
            <a:avLst/>
          </a:prstGeom>
          <a:solidFill>
            <a:srgbClr val="D9E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0" tIns="180000" rIns="3600000" bIns="180000" rtlCol="0" anchor="t" anchorCtr="0">
            <a:spAutoFit/>
          </a:bodyPr>
          <a:lstStyle/>
          <a:p>
            <a:pPr marL="177800">
              <a:tabLst>
                <a:tab pos="7019925" algn="l"/>
              </a:tabLst>
            </a:pPr>
            <a:r>
              <a:rPr lang="en-US" sz="2200" i="1" dirty="0">
                <a:solidFill>
                  <a:schemeClr val="tx1"/>
                </a:solidFill>
              </a:rPr>
              <a:t>The optimizer is an algorithm that decided on how to adjust the weights and biases during backpropagation. This is done by minimizing the cost described by the loss function. </a:t>
            </a:r>
          </a:p>
        </p:txBody>
      </p:sp>
    </p:spTree>
    <p:extLst>
      <p:ext uri="{BB962C8B-B14F-4D97-AF65-F5344CB8AC3E}">
        <p14:creationId xmlns:p14="http://schemas.microsoft.com/office/powerpoint/2010/main" val="1326054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31C4E41F-2E8C-F644-88B2-CDF70F2EC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Optimizer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43E555E-710C-1A4A-867C-AB05BF48F1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Adadelta</a:t>
            </a:r>
            <a:r>
              <a:rPr lang="en-GB" dirty="0"/>
              <a:t> (2012 </a:t>
            </a:r>
            <a:r>
              <a:rPr lang="en-GB" sz="1200" dirty="0">
                <a:hlinkClick r:id="rId2"/>
              </a:rPr>
              <a:t>https://arxiv.org/abs/1212.5701</a:t>
            </a:r>
            <a:r>
              <a:rPr lang="en-GB" dirty="0"/>
              <a:t>)</a:t>
            </a:r>
          </a:p>
          <a:p>
            <a:r>
              <a:rPr lang="en-GB" dirty="0" err="1"/>
              <a:t>Adagrad</a:t>
            </a:r>
            <a:r>
              <a:rPr lang="en-GB" dirty="0"/>
              <a:t> (2011 </a:t>
            </a:r>
            <a:r>
              <a:rPr lang="en-GB" sz="1200" dirty="0">
                <a:hlinkClick r:id="rId3"/>
              </a:rPr>
              <a:t>https://www.jmlr.org/papers/volume12/duchi11a/duchi11a.pdf</a:t>
            </a:r>
            <a:r>
              <a:rPr lang="en-GB" sz="1200" dirty="0"/>
              <a:t> </a:t>
            </a:r>
            <a:r>
              <a:rPr lang="en-GB" dirty="0"/>
              <a:t>)</a:t>
            </a:r>
          </a:p>
          <a:p>
            <a:r>
              <a:rPr lang="en-GB" dirty="0"/>
              <a:t>Adam (v1: 2014 v9: 2017 </a:t>
            </a:r>
            <a:r>
              <a:rPr lang="en-GB" sz="1200" dirty="0">
                <a:hlinkClick r:id="rId4"/>
              </a:rPr>
              <a:t>https://arxiv.org/abs/1412.6980</a:t>
            </a:r>
            <a:r>
              <a:rPr lang="en-GB" sz="1200" dirty="0"/>
              <a:t> </a:t>
            </a:r>
            <a:r>
              <a:rPr lang="en-GB" dirty="0"/>
              <a:t>)</a:t>
            </a:r>
          </a:p>
          <a:p>
            <a:r>
              <a:rPr lang="en-GB" dirty="0" err="1"/>
              <a:t>Adamax</a:t>
            </a:r>
            <a:r>
              <a:rPr lang="en-GB" dirty="0"/>
              <a:t> (version of Adam </a:t>
            </a:r>
            <a:r>
              <a:rPr lang="en-GB" sz="1200" dirty="0">
                <a:hlinkClick r:id="rId4"/>
              </a:rPr>
              <a:t>https://arxiv.org/abs/1412.6980</a:t>
            </a:r>
            <a:r>
              <a:rPr lang="en-GB" sz="1200" dirty="0"/>
              <a:t> </a:t>
            </a:r>
            <a:r>
              <a:rPr lang="en-GB" dirty="0"/>
              <a:t>)</a:t>
            </a:r>
          </a:p>
          <a:p>
            <a:r>
              <a:rPr lang="en-GB" dirty="0"/>
              <a:t>FTRL (2013 </a:t>
            </a:r>
            <a:r>
              <a:rPr lang="en-GB" sz="1200" dirty="0">
                <a:hlinkClick r:id="rId5"/>
              </a:rPr>
              <a:t>https://research.google.com/pubs/archive/41159.pdf</a:t>
            </a:r>
            <a:r>
              <a:rPr lang="en-GB" dirty="0"/>
              <a:t>)</a:t>
            </a:r>
          </a:p>
          <a:p>
            <a:r>
              <a:rPr lang="en-GB" dirty="0" err="1"/>
              <a:t>Nadam</a:t>
            </a:r>
            <a:r>
              <a:rPr lang="en-GB" dirty="0"/>
              <a:t> (2015 </a:t>
            </a:r>
            <a:r>
              <a:rPr lang="en-GB" sz="1200" dirty="0">
                <a:hlinkClick r:id="rId6"/>
              </a:rPr>
              <a:t>http://cs229.stanford.edu/proj2015/054_report.pdf</a:t>
            </a:r>
            <a:r>
              <a:rPr lang="en-GB" dirty="0"/>
              <a:t>) </a:t>
            </a:r>
          </a:p>
          <a:p>
            <a:r>
              <a:rPr lang="en-GB" dirty="0"/>
              <a:t>Root Mean Square Propagation (RMSprop) (2012 </a:t>
            </a:r>
            <a:r>
              <a:rPr lang="en-GB" sz="1200" dirty="0">
                <a:hlinkClick r:id="rId7"/>
              </a:rPr>
              <a:t>http://www.cs.toronto.edu/~tijmen/csc321/slides/lecture_slides_lec6.pdf</a:t>
            </a:r>
            <a:r>
              <a:rPr lang="en-GB" dirty="0"/>
              <a:t>) </a:t>
            </a:r>
          </a:p>
          <a:p>
            <a:r>
              <a:rPr lang="en-GB" dirty="0"/>
              <a:t>Stochastic gradient descent (SGD)</a:t>
            </a:r>
            <a:endParaRPr lang="en-DE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00FC40E-0BB2-6141-99FD-90F0F1EC4A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EADF62F-2FBE-6E4A-8C98-736004567C4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147EC-9F98-3547-BA76-C9FF7551A87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30018-F071-C044-B4B0-90C5F7A94A9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7653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A7AAC-3B37-6640-A21B-20311C15C8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145D68-8288-3045-B54C-0A09244B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Optimizer Test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CD9601-9FC9-144C-B3F4-0403BC3598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DE" dirty="0"/>
              <a:t>With default settings</a:t>
            </a:r>
          </a:p>
          <a:p>
            <a:endParaRPr lang="en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15559-73BF-3D4F-AEE0-CD53C40617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701D7-18BA-464E-AD03-566A3A0D72B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D2B20-C16E-0748-B110-70F8CAFE2B06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9B4869-4343-6442-8AD1-D5DB0CA4B27C}"/>
              </a:ext>
            </a:extLst>
          </p:cNvPr>
          <p:cNvSpPr txBox="1"/>
          <p:nvPr/>
        </p:nvSpPr>
        <p:spPr>
          <a:xfrm>
            <a:off x="695324" y="5827923"/>
            <a:ext cx="5621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DE" sz="1400" dirty="0"/>
              <a:t>2 dense layers with dropput tested on a subset of the MNIST dataset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E9C42E7-F1E0-E349-95E4-6A56AD87C7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619" y="1647453"/>
            <a:ext cx="6182056" cy="411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25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CC88F-8EA6-6F42-9A08-894D7DB50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Rate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00526-0E08-4945-AD6D-EFA21E95A3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24EA0A-49E8-FD48-9D6F-D195819B24F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C842E-7E6A-7043-8FF2-D2263819FF4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DE718-89D8-C144-AA27-AA7880927734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99950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7F7C45-1745-D949-B8E8-A318EC488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Rate</a:t>
            </a:r>
            <a:endParaRPr lang="en-D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A01F93F-EB71-2A4D-88C6-E9C28A94FC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AB9D116-E1EE-D64A-ACFE-F5D8D6CF829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9E3B73B-D543-EF45-8B1F-FB48FC7FF1E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A2028-9CE9-FF44-BB6C-884BB5288567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Sven Mayer</a:t>
            </a:r>
            <a:endParaRPr lang="de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B15A9-C8D2-6441-9ACD-7C375C7BF678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C564DEAC-083F-4EA1-9D67-84BB3A537A3E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9D3D32C3-628F-E040-9D29-B7B139F87028}"/>
              </a:ext>
            </a:extLst>
          </p:cNvPr>
          <p:cNvSpPr/>
          <p:nvPr/>
        </p:nvSpPr>
        <p:spPr>
          <a:xfrm>
            <a:off x="0" y="2460836"/>
            <a:ext cx="12192000" cy="1040624"/>
          </a:xfrm>
          <a:prstGeom prst="rect">
            <a:avLst/>
          </a:prstGeom>
          <a:solidFill>
            <a:srgbClr val="D9E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0" tIns="180000" rIns="3600000" bIns="180000" rtlCol="0" anchor="t" anchorCtr="0">
            <a:spAutoFit/>
          </a:bodyPr>
          <a:lstStyle/>
          <a:p>
            <a:pPr marL="177800">
              <a:tabLst>
                <a:tab pos="7019925" algn="l"/>
              </a:tabLst>
            </a:pPr>
            <a:r>
              <a:rPr lang="en-US" sz="2200" i="1" dirty="0">
                <a:solidFill>
                  <a:schemeClr val="tx1"/>
                </a:solidFill>
              </a:rPr>
              <a:t>The learning rate is the rate on how much the optimizer adjusts the weights and biases in each backpropagation step.</a:t>
            </a:r>
          </a:p>
        </p:txBody>
      </p:sp>
    </p:spTree>
    <p:extLst>
      <p:ext uri="{BB962C8B-B14F-4D97-AF65-F5344CB8AC3E}">
        <p14:creationId xmlns:p14="http://schemas.microsoft.com/office/powerpoint/2010/main" val="2814832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27AF5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raction La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30214</TotalTime>
  <Words>545</Words>
  <Application>Microsoft Macintosh PowerPoint</Application>
  <PresentationFormat>Widescreen</PresentationFormat>
  <Paragraphs>102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HelveticaNeueLT Std Med</vt:lpstr>
      <vt:lpstr>Wingdings</vt:lpstr>
      <vt:lpstr>Office Theme</vt:lpstr>
      <vt:lpstr>Practical Machine Learning</vt:lpstr>
      <vt:lpstr>Impact of Hyperparameter on the Models</vt:lpstr>
      <vt:lpstr>Test Model</vt:lpstr>
      <vt:lpstr>Optimizer</vt:lpstr>
      <vt:lpstr>Optimizer</vt:lpstr>
      <vt:lpstr>Optimizer</vt:lpstr>
      <vt:lpstr>Optimizer Test</vt:lpstr>
      <vt:lpstr>Learning Rate</vt:lpstr>
      <vt:lpstr>Learning Rate</vt:lpstr>
      <vt:lpstr>Learning Rate Test </vt:lpstr>
      <vt:lpstr>Adaptive Learning Rate</vt:lpstr>
      <vt:lpstr>Loss Function</vt:lpstr>
      <vt:lpstr>Loss Function</vt:lpstr>
      <vt:lpstr>Loss Functions</vt:lpstr>
      <vt:lpstr>Loss Functions</vt:lpstr>
      <vt:lpstr>Loss Functions</vt:lpstr>
      <vt:lpstr>Loss Functions</vt:lpstr>
      <vt:lpstr>Conclusion</vt:lpstr>
      <vt:lpstr>License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Machine Learning</dc:title>
  <dc:subject/>
  <dc:creator>Sven Mayer</dc:creator>
  <cp:keywords/>
  <dc:description/>
  <cp:lastModifiedBy>Microsoft Office User</cp:lastModifiedBy>
  <cp:revision>563</cp:revision>
  <dcterms:created xsi:type="dcterms:W3CDTF">2017-10-10T14:10:45Z</dcterms:created>
  <dcterms:modified xsi:type="dcterms:W3CDTF">2021-05-16T12:17:41Z</dcterms:modified>
  <cp:category/>
</cp:coreProperties>
</file>