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934" r:id="rId3"/>
    <p:sldId id="919" r:id="rId4"/>
    <p:sldId id="935" r:id="rId5"/>
    <p:sldId id="922" r:id="rId6"/>
    <p:sldId id="924" r:id="rId7"/>
    <p:sldId id="926" r:id="rId8"/>
    <p:sldId id="932" r:id="rId9"/>
    <p:sldId id="927" r:id="rId10"/>
    <p:sldId id="925" r:id="rId11"/>
    <p:sldId id="936" r:id="rId12"/>
    <p:sldId id="928" r:id="rId13"/>
    <p:sldId id="929" r:id="rId14"/>
    <p:sldId id="931" r:id="rId15"/>
    <p:sldId id="933" r:id="rId16"/>
    <p:sldId id="912" r:id="rId17"/>
    <p:sldId id="90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3FF"/>
    <a:srgbClr val="008800"/>
    <a:srgbClr val="D9E5FF"/>
    <a:srgbClr val="BA2120"/>
    <a:srgbClr val="427BF5"/>
    <a:srgbClr val="3283FF"/>
    <a:srgbClr val="AA21FF"/>
    <a:srgbClr val="059340"/>
    <a:srgbClr val="FFDE45"/>
    <a:srgbClr val="42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6" autoAdjust="0"/>
    <p:restoredTop sz="83744" autoAdjust="0"/>
  </p:normalViewPr>
  <p:slideViewPr>
    <p:cSldViewPr snapToGrid="0" showGuides="1">
      <p:cViewPr>
        <p:scale>
          <a:sx n="92" d="100"/>
          <a:sy n="92" d="100"/>
        </p:scale>
        <p:origin x="1920" y="9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13.06.21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6/13/21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8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61656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5202085"/>
            <a:ext cx="7961658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37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7" name="Picture Placeholder 24">
            <a:extLst>
              <a:ext uri="{FF2B5EF4-FFF2-40B4-BE49-F238E27FC236}">
                <a16:creationId xmlns:a16="http://schemas.microsoft.com/office/drawing/2014/main" id="{BB1E488D-9B99-614F-ABD8-13F7F1E5458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325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24">
            <a:extLst>
              <a:ext uri="{FF2B5EF4-FFF2-40B4-BE49-F238E27FC236}">
                <a16:creationId xmlns:a16="http://schemas.microsoft.com/office/drawing/2014/main" id="{2F71E0A7-5A25-B645-8059-68B6F144205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881413" y="370174"/>
            <a:ext cx="2588400" cy="50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36525"/>
            <a:ext cx="7956548" cy="952501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4D6181C-6F7E-FF4A-BE81-2C439B9449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670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89026"/>
            <a:ext cx="7956550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4089747"/>
            <a:ext cx="7956550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7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0" cy="4537074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90052" y="1592265"/>
            <a:ext cx="4061823" cy="4537073"/>
          </a:xfrm>
          <a:prstGeom prst="rect">
            <a:avLst/>
          </a:prstGeom>
        </p:spPr>
        <p:txBody>
          <a:bodyPr/>
          <a:lstStyle>
            <a:lvl1pPr>
              <a:buClr>
                <a:srgbClr val="427BF5"/>
              </a:buClr>
              <a:defRPr/>
            </a:lvl1pPr>
            <a:lvl2pPr defTabSz="687600"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82F033CF-87CA-DE4B-8BA7-8E79059D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ED13FB-C2F2-B44E-A678-D4DC32255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15888"/>
            <a:ext cx="7956549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268412"/>
            <a:ext cx="7956549" cy="4860926"/>
          </a:xfrm>
          <a:prstGeom prst="rect">
            <a:avLst/>
          </a:prstGeom>
        </p:spPr>
        <p:txBody>
          <a:bodyPr/>
          <a:lstStyle>
            <a:lvl1pPr defTabSz="284400">
              <a:buClr>
                <a:srgbClr val="427BF5"/>
              </a:buClr>
              <a:defRPr/>
            </a:lvl1pPr>
            <a:lvl2pPr>
              <a:buClr>
                <a:srgbClr val="427BF5"/>
              </a:buClr>
              <a:defRPr/>
            </a:lvl2pPr>
            <a:lvl3pPr>
              <a:buClr>
                <a:srgbClr val="427BF5"/>
              </a:buClr>
              <a:defRPr/>
            </a:lvl3pPr>
            <a:lvl4pPr>
              <a:buClr>
                <a:srgbClr val="427BF5"/>
              </a:buClr>
              <a:defRPr/>
            </a:lvl4pPr>
            <a:lvl5pPr>
              <a:buClr>
                <a:srgbClr val="427BF5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50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040DA6F-2CD1-8A4F-AC8F-3D9AEA351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10801347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B186B8C-919E-9C45-B641-60AFC3508BF2}"/>
              </a:ext>
            </a:extLst>
          </p:cNvPr>
          <p:cNvSpPr txBox="1">
            <a:spLocks/>
          </p:cNvSpPr>
          <p:nvPr userDrawn="1"/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32B3D2C1-E934-FD49-9635-00F83D17E9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5324" y="1592264"/>
            <a:ext cx="10801347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8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430236"/>
            <a:ext cx="7956549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4" y="5448563"/>
            <a:ext cx="7971597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157" y="390116"/>
            <a:ext cx="5411718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40157" y="1617254"/>
            <a:ext cx="5411718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157" y="1114015"/>
            <a:ext cx="541171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3183FF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6991349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318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79565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Sven Mayer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84" r:id="rId6"/>
    <p:sldLayoutId id="2147483682" r:id="rId7"/>
    <p:sldLayoutId id="2147483655" r:id="rId8"/>
    <p:sldLayoutId id="2147483657" r:id="rId9"/>
    <p:sldLayoutId id="2147483681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3183FF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41.png"/><Relationship Id="rId2" Type="http://schemas.openxmlformats.org/officeDocument/2006/relationships/image" Target="../media/image27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Practical Machine Learning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E937C26-C2E6-BD4A-9022-39A9BBF26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dirty="0"/>
              <a:t>Recurrent Neural Network and </a:t>
            </a:r>
            <a:r>
              <a:rPr lang="en-US" dirty="0"/>
              <a:t>Long Short-Term Memory </a:t>
            </a:r>
            <a:r>
              <a:rPr lang="en-GB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0C96CB-D7C3-974B-AF03-CC82A34795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33A74C-7591-B548-93F7-C6D69D308C7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081A47-A00A-904C-9526-4ADEBB1781B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CA28DB7-A5CF-4C19-9875-070FE4F87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 bwMode="auto">
          <a:xfrm>
            <a:off x="695327" y="6343404"/>
            <a:ext cx="1160554" cy="40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ata transfer by optical fiber in network server">
            <a:extLst>
              <a:ext uri="{FF2B5EF4-FFF2-40B4-BE49-F238E27FC236}">
                <a16:creationId xmlns:a16="http://schemas.microsoft.com/office/drawing/2014/main" id="{33A42D9B-ABE4-0242-ADD7-28CA7EBB857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E617-F814-5448-911B-87F66516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RNN in TensorFlow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1FB3-0266-8B4A-AFBE-6E7DD6C81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>
                <a:latin typeface="Monaco" pitchFamily="2" charset="77"/>
              </a:rPr>
              <a:t>inputs = Input(shape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latin typeface="Monaco" pitchFamily="2" charset="77"/>
              </a:rPr>
              <a:t>(WINDOW_LENGTH, </a:t>
            </a:r>
            <a:r>
              <a:rPr lang="en-US" sz="1400">
                <a:solidFill>
                  <a:srgbClr val="008800"/>
                </a:solidFill>
                <a:latin typeface="Monaco" pitchFamily="2" charset="77"/>
              </a:rPr>
              <a:t>3</a:t>
            </a:r>
            <a:r>
              <a:rPr lang="en-US" sz="1400">
                <a:latin typeface="Monaco" pitchFamily="2" charset="77"/>
              </a:rPr>
              <a:t>), name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solidFill>
                  <a:srgbClr val="C00000"/>
                </a:solidFill>
                <a:latin typeface="Monaco" pitchFamily="2" charset="77"/>
              </a:rPr>
              <a:t>"Input"</a:t>
            </a:r>
            <a:r>
              <a:rPr lang="en-US" sz="140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r>
              <a:rPr lang="en-US" sz="1400">
                <a:latin typeface="Monaco" pitchFamily="2" charset="77"/>
              </a:rPr>
              <a:t>x 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latin typeface="Monaco" pitchFamily="2" charset="77"/>
              </a:rPr>
              <a:t> SimpleRNN(</a:t>
            </a:r>
            <a:r>
              <a:rPr lang="en-US" sz="1400">
                <a:solidFill>
                  <a:srgbClr val="008800"/>
                </a:solidFill>
                <a:latin typeface="Monaco" pitchFamily="2" charset="77"/>
              </a:rPr>
              <a:t>32</a:t>
            </a:r>
            <a:r>
              <a:rPr lang="en-US" sz="1400">
                <a:latin typeface="Monaco" pitchFamily="2" charset="77"/>
              </a:rPr>
              <a:t>, name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solidFill>
                  <a:srgbClr val="C00000"/>
                </a:solidFill>
                <a:latin typeface="Monaco" pitchFamily="2" charset="77"/>
              </a:rPr>
              <a:t>"RNN_1"</a:t>
            </a:r>
            <a:r>
              <a:rPr lang="en-US" sz="1400">
                <a:latin typeface="Monaco" pitchFamily="2" charset="77"/>
              </a:rPr>
              <a:t>, return_sequences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solidFill>
                  <a:srgbClr val="008800"/>
                </a:solidFill>
                <a:latin typeface="Monaco" pitchFamily="2" charset="77"/>
              </a:rPr>
              <a:t>True</a:t>
            </a:r>
            <a:r>
              <a:rPr lang="en-US" sz="1400">
                <a:latin typeface="Monaco" pitchFamily="2" charset="77"/>
              </a:rPr>
              <a:t>)(inputs)</a:t>
            </a:r>
          </a:p>
          <a:p>
            <a:pPr marL="0" indent="0">
              <a:buNone/>
            </a:pPr>
            <a:r>
              <a:rPr lang="en-US" sz="1400">
                <a:latin typeface="Monaco" pitchFamily="2" charset="77"/>
              </a:rPr>
              <a:t>x 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latin typeface="Monaco" pitchFamily="2" charset="77"/>
              </a:rPr>
              <a:t> SimpleRNN(</a:t>
            </a:r>
            <a:r>
              <a:rPr lang="en-US" sz="1400">
                <a:solidFill>
                  <a:srgbClr val="008800"/>
                </a:solidFill>
                <a:latin typeface="Monaco" pitchFamily="2" charset="77"/>
              </a:rPr>
              <a:t>32</a:t>
            </a:r>
            <a:r>
              <a:rPr lang="en-US" sz="1400">
                <a:latin typeface="Monaco" pitchFamily="2" charset="77"/>
              </a:rPr>
              <a:t>, name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solidFill>
                  <a:srgbClr val="C00000"/>
                </a:solidFill>
                <a:latin typeface="Monaco" pitchFamily="2" charset="77"/>
              </a:rPr>
              <a:t>"RNN_2"</a:t>
            </a:r>
            <a:r>
              <a:rPr lang="en-US" sz="1400">
                <a:latin typeface="Monaco" pitchFamily="2" charset="77"/>
              </a:rPr>
              <a:t>)(x)</a:t>
            </a:r>
          </a:p>
          <a:p>
            <a:pPr marL="0" indent="0">
              <a:buNone/>
            </a:pPr>
            <a:r>
              <a:rPr lang="en-US" sz="1400">
                <a:latin typeface="Monaco" pitchFamily="2" charset="77"/>
              </a:rPr>
              <a:t>prediction = Dense(</a:t>
            </a:r>
            <a:r>
              <a:rPr lang="en-US" sz="1400">
                <a:solidFill>
                  <a:srgbClr val="008800"/>
                </a:solidFill>
                <a:latin typeface="Monaco" pitchFamily="2" charset="77"/>
              </a:rPr>
              <a:t>len</a:t>
            </a:r>
            <a:r>
              <a:rPr lang="en-US" sz="1400">
                <a:latin typeface="Monaco" pitchFamily="2" charset="77"/>
              </a:rPr>
              <a:t>(classes), activation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solidFill>
                  <a:srgbClr val="C00000"/>
                </a:solidFill>
                <a:latin typeface="Monaco" pitchFamily="2" charset="77"/>
              </a:rPr>
              <a:t>"softmax"</a:t>
            </a:r>
            <a:r>
              <a:rPr lang="en-US" sz="1400">
                <a:latin typeface="Monaco" pitchFamily="2" charset="77"/>
              </a:rPr>
              <a:t>, name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solidFill>
                  <a:srgbClr val="C00000"/>
                </a:solidFill>
                <a:latin typeface="Monaco" pitchFamily="2" charset="77"/>
              </a:rPr>
              <a:t>"Output"</a:t>
            </a:r>
            <a:r>
              <a:rPr lang="en-US" sz="1400">
                <a:latin typeface="Monaco" pitchFamily="2" charset="77"/>
              </a:rPr>
              <a:t>)(x)</a:t>
            </a:r>
          </a:p>
          <a:p>
            <a:pPr marL="0" indent="0">
              <a:buNone/>
            </a:pPr>
            <a:r>
              <a:rPr lang="en-US" sz="1400">
                <a:latin typeface="Monaco" pitchFamily="2" charset="77"/>
              </a:rPr>
              <a:t>model_functional 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>
                <a:latin typeface="Monaco" pitchFamily="2" charset="77"/>
              </a:rPr>
              <a:t> tf.keras.Model(inputs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 = </a:t>
            </a:r>
            <a:r>
              <a:rPr lang="en-US" sz="1400">
                <a:latin typeface="Monaco" pitchFamily="2" charset="77"/>
              </a:rPr>
              <a:t>inputs, outputs</a:t>
            </a:r>
            <a:r>
              <a:rPr lang="en-US" sz="1400">
                <a:solidFill>
                  <a:srgbClr val="AA21FF"/>
                </a:solidFill>
                <a:latin typeface="Monaco" pitchFamily="2" charset="77"/>
              </a:rPr>
              <a:t> = </a:t>
            </a:r>
            <a:r>
              <a:rPr lang="en-US" sz="1400">
                <a:latin typeface="Monaco" pitchFamily="2" charset="77"/>
              </a:rPr>
              <a:t>prediction)</a:t>
            </a:r>
          </a:p>
          <a:p>
            <a:pPr marL="0" indent="0">
              <a:buNone/>
            </a:pPr>
            <a:r>
              <a:rPr lang="en-US" sz="1400">
                <a:latin typeface="Monaco" pitchFamily="2" charset="77"/>
              </a:rPr>
              <a:t>model_functional.summary()</a:t>
            </a:r>
          </a:p>
          <a:p>
            <a:pPr marL="0" indent="0">
              <a:buNone/>
            </a:pPr>
            <a:endParaRPr lang="en-US" sz="1400">
              <a:latin typeface="Monaco" pitchFamily="2" charset="77"/>
            </a:endParaRPr>
          </a:p>
          <a:p>
            <a:pPr marL="0" indent="0">
              <a:buNone/>
            </a:pPr>
            <a:endParaRPr lang="en-US" sz="1400">
              <a:latin typeface="Monaco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3C13F-1045-C34D-AC7A-5F0C0BFE1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Two RNN layer using a </a:t>
            </a:r>
            <a:r>
              <a:rPr lang="en-US"/>
              <a:t>fixed window length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8C0AC-12B4-B34C-9AC2-BF441A7D12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AE156-0ABF-C442-8ECF-610436BE07D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3A843-CCC7-5C4A-B35B-2392DAF405B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42438-135F-F449-94E4-04E7B8046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90" y="3786160"/>
            <a:ext cx="5610083" cy="23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0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0CC3-BFDC-464E-9102-5961889B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 (LSTM)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995EF8-E7A4-B447-B112-9F3E7F51D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20AE63-925F-0A4F-92FC-B6BC336835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B4B8D-509D-4347-B6EC-E395B4DD8B7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66EA7-F6BC-5544-A919-59B81D6CA14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82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0054-9C19-A14B-AE5E-38DCA384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 (LSTM)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117B3-C673-0D4C-976D-9E4377DDBB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75D1C-0CFD-204A-80B4-7E0E9C42BE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F7752-D0C7-1C45-8136-E4E3B120E01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6B67D-015E-C24C-A6E5-E419E03EB0C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C519C-3837-C645-A3AC-EE8FA451F30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0B705-FEE2-7944-A84C-0603C3A12ED9}"/>
              </a:ext>
            </a:extLst>
          </p:cNvPr>
          <p:cNvSpPr/>
          <p:nvPr/>
        </p:nvSpPr>
        <p:spPr>
          <a:xfrm>
            <a:off x="695323" y="5888982"/>
            <a:ext cx="74095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Sepp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Hochreiter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, and </a:t>
            </a:r>
            <a:r>
              <a:rPr lang="en-GB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Schmidhuber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 Jürgen. "Long short-term memory.” </a:t>
            </a:r>
            <a:r>
              <a:rPr lang="en-GB" sz="1200" i="1" dirty="0">
                <a:solidFill>
                  <a:srgbClr val="222222"/>
                </a:solidFill>
                <a:latin typeface="Arial" panose="020B0604020202020204" pitchFamily="34" charset="0"/>
              </a:rPr>
              <a:t>Neural computation</a:t>
            </a:r>
            <a:r>
              <a:rPr lang="en-GB" sz="1200" dirty="0">
                <a:solidFill>
                  <a:srgbClr val="222222"/>
                </a:solidFill>
                <a:latin typeface="Arial" panose="020B0604020202020204" pitchFamily="34" charset="0"/>
              </a:rPr>
              <a:t> (1997).</a:t>
            </a:r>
            <a:endParaRPr lang="en-US" sz="1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E14426-8922-E444-9960-C96CEB2CDE70}"/>
              </a:ext>
            </a:extLst>
          </p:cNvPr>
          <p:cNvSpPr/>
          <p:nvPr/>
        </p:nvSpPr>
        <p:spPr>
          <a:xfrm>
            <a:off x="1681880" y="1712785"/>
            <a:ext cx="766119" cy="778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606C77-ECE2-DA4A-B2AC-2499BCC2A6AA}"/>
                  </a:ext>
                </a:extLst>
              </p:cNvPr>
              <p:cNvSpPr/>
              <p:nvPr/>
            </p:nvSpPr>
            <p:spPr>
              <a:xfrm>
                <a:off x="1719332" y="1917357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606C77-ECE2-DA4A-B2AC-2499BCC2A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1917357"/>
                <a:ext cx="705450" cy="369332"/>
              </a:xfrm>
              <a:prstGeom prst="rect">
                <a:avLst/>
              </a:prstGeom>
              <a:blipFill>
                <a:blip r:embed="rId2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07701-02C5-EA48-9243-A792CBAB6E5A}"/>
                  </a:ext>
                </a:extLst>
              </p:cNvPr>
              <p:cNvSpPr/>
              <p:nvPr/>
            </p:nvSpPr>
            <p:spPr>
              <a:xfrm>
                <a:off x="2971327" y="1880612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807701-02C5-EA48-9243-A792CBAB6E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1880612"/>
                <a:ext cx="478977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490143-4A29-C44E-A7A1-3399EE3E1990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158552" y="210202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1230BB-45EB-1D46-8AA0-5084DBFC315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2447999" y="210202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18DB1A-F907-8842-A0DF-02C123C9F172}"/>
                  </a:ext>
                </a:extLst>
              </p:cNvPr>
              <p:cNvSpPr/>
              <p:nvPr/>
            </p:nvSpPr>
            <p:spPr>
              <a:xfrm>
                <a:off x="775947" y="188061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18DB1A-F907-8842-A0DF-02C123C9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1880612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B4D6F19E-0E0C-6B49-9F4E-0C2A4CB02836}"/>
              </a:ext>
            </a:extLst>
          </p:cNvPr>
          <p:cNvSpPr/>
          <p:nvPr/>
        </p:nvSpPr>
        <p:spPr>
          <a:xfrm>
            <a:off x="1681880" y="2712672"/>
            <a:ext cx="766119" cy="778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74D64D-7F2D-174F-8A95-43AD79E892DD}"/>
                  </a:ext>
                </a:extLst>
              </p:cNvPr>
              <p:cNvSpPr/>
              <p:nvPr/>
            </p:nvSpPr>
            <p:spPr>
              <a:xfrm>
                <a:off x="1719332" y="2917244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C74D64D-7F2D-174F-8A95-43AD79E892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2917244"/>
                <a:ext cx="70545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E260DE-0F14-4542-BCF1-7E5135FE95F5}"/>
                  </a:ext>
                </a:extLst>
              </p:cNvPr>
              <p:cNvSpPr/>
              <p:nvPr/>
            </p:nvSpPr>
            <p:spPr>
              <a:xfrm>
                <a:off x="2971327" y="2880499"/>
                <a:ext cx="473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E260DE-0F14-4542-BCF1-7E5135FE9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2880499"/>
                <a:ext cx="473656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8707CD-09EB-C64C-B4DB-572F527BC6FB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1158552" y="3101910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839FFE-04C9-C44E-99B9-0356C0CB173B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2447999" y="3101910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20DA904-8EA7-0444-AE5F-CAF7096BEEE4}"/>
                  </a:ext>
                </a:extLst>
              </p:cNvPr>
              <p:cNvSpPr/>
              <p:nvPr/>
            </p:nvSpPr>
            <p:spPr>
              <a:xfrm>
                <a:off x="775947" y="2880499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20DA904-8EA7-0444-AE5F-CAF7096B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2880499"/>
                <a:ext cx="471988" cy="36933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609107-93CF-0A4D-9F39-F9B578C1CF2F}"/>
              </a:ext>
            </a:extLst>
          </p:cNvPr>
          <p:cNvCxnSpPr>
            <a:stCxn id="9" idx="4"/>
            <a:endCxn id="15" idx="0"/>
          </p:cNvCxnSpPr>
          <p:nvPr/>
        </p:nvCxnSpPr>
        <p:spPr>
          <a:xfrm>
            <a:off x="2064940" y="2491261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889A11D-1C4D-E743-A211-BEBC04564056}"/>
              </a:ext>
            </a:extLst>
          </p:cNvPr>
          <p:cNvSpPr/>
          <p:nvPr/>
        </p:nvSpPr>
        <p:spPr>
          <a:xfrm>
            <a:off x="1681880" y="3712559"/>
            <a:ext cx="766119" cy="778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E9881B-87C9-B041-AAD4-CF7F0375FD92}"/>
                  </a:ext>
                </a:extLst>
              </p:cNvPr>
              <p:cNvSpPr/>
              <p:nvPr/>
            </p:nvSpPr>
            <p:spPr>
              <a:xfrm>
                <a:off x="1719332" y="3917131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AE9881B-87C9-B041-AAD4-CF7F0375F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3917131"/>
                <a:ext cx="70545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71717D-8021-0740-8032-6085BD2B7483}"/>
                  </a:ext>
                </a:extLst>
              </p:cNvPr>
              <p:cNvSpPr/>
              <p:nvPr/>
            </p:nvSpPr>
            <p:spPr>
              <a:xfrm>
                <a:off x="2971327" y="3880386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871717D-8021-0740-8032-6085BD2B7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3880386"/>
                <a:ext cx="478977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5F941E-ED42-FE4C-A6A8-E7EFBA5BD22B}"/>
              </a:ext>
            </a:extLst>
          </p:cNvPr>
          <p:cNvCxnSpPr>
            <a:cxnSpLocks/>
            <a:endCxn id="22" idx="2"/>
          </p:cNvCxnSpPr>
          <p:nvPr/>
        </p:nvCxnSpPr>
        <p:spPr>
          <a:xfrm>
            <a:off x="1158552" y="4101797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363F91-9F49-024A-A72C-F33FFC35F3F1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2447999" y="4101797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8E5920-04AE-2F4F-A6F6-968569AFCD8F}"/>
                  </a:ext>
                </a:extLst>
              </p:cNvPr>
              <p:cNvSpPr/>
              <p:nvPr/>
            </p:nvSpPr>
            <p:spPr>
              <a:xfrm>
                <a:off x="775947" y="3880386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58E5920-04AE-2F4F-A6F6-968569AFC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3880386"/>
                <a:ext cx="47731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F34F66-23DF-0B45-BE2A-9C7B58C8FD20}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064940" y="3491148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2A0090-A4FC-044E-A60C-55286818FD3D}"/>
              </a:ext>
            </a:extLst>
          </p:cNvPr>
          <p:cNvCxnSpPr>
            <a:cxnSpLocks/>
          </p:cNvCxnSpPr>
          <p:nvPr/>
        </p:nvCxnSpPr>
        <p:spPr>
          <a:xfrm>
            <a:off x="2060218" y="4491035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35AA0F-3459-6B4E-8779-41308BDED8EA}"/>
                  </a:ext>
                </a:extLst>
              </p:cNvPr>
              <p:cNvSpPr/>
              <p:nvPr/>
            </p:nvSpPr>
            <p:spPr>
              <a:xfrm>
                <a:off x="1899757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135AA0F-3459-6B4E-8779-41308BDED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57" y="4712446"/>
                <a:ext cx="3209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4BE698EC-DA13-D347-B5BD-CBE1BCA9B4D9}"/>
              </a:ext>
            </a:extLst>
          </p:cNvPr>
          <p:cNvSpPr/>
          <p:nvPr/>
        </p:nvSpPr>
        <p:spPr>
          <a:xfrm>
            <a:off x="1677158" y="5074635"/>
            <a:ext cx="766119" cy="7784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EADB205-545C-4041-BE59-27387CD21F48}"/>
                  </a:ext>
                </a:extLst>
              </p:cNvPr>
              <p:cNvSpPr/>
              <p:nvPr/>
            </p:nvSpPr>
            <p:spPr>
              <a:xfrm>
                <a:off x="1714610" y="5279207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EADB205-545C-4041-BE59-27387CD21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10" y="5279207"/>
                <a:ext cx="705450" cy="369332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21E1A9F-6650-D041-805C-4FFA48EA7D47}"/>
                  </a:ext>
                </a:extLst>
              </p:cNvPr>
              <p:cNvSpPr/>
              <p:nvPr/>
            </p:nvSpPr>
            <p:spPr>
              <a:xfrm>
                <a:off x="2966605" y="5242462"/>
                <a:ext cx="479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21E1A9F-6650-D041-805C-4FFA48EA7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05" y="5242462"/>
                <a:ext cx="479811" cy="36933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F167F0B-A190-9F49-A8FB-2F3A4AFC6360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1153830" y="546387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8136BB2-86BE-6F4A-933C-CFEDCB552418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2443277" y="546387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1029C77-3B97-6747-8F83-D262CE24E747}"/>
                  </a:ext>
                </a:extLst>
              </p:cNvPr>
              <p:cNvSpPr/>
              <p:nvPr/>
            </p:nvSpPr>
            <p:spPr>
              <a:xfrm>
                <a:off x="771225" y="5242462"/>
                <a:ext cx="491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1029C77-3B97-6747-8F83-D262CE24E7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5" y="5242462"/>
                <a:ext cx="4914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888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093A-65C4-0541-87A8-AF1CA5A0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 (LSTM)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2C55-C90E-5F45-99CF-1ED8B9C09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65047-8473-4E48-BD0C-DBBCA28E69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62E69-1402-494F-804B-82F25D20B56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F4018-189A-4546-83DE-B899F88FFB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87EEB0-2968-F941-90F9-ED901D910824}"/>
              </a:ext>
            </a:extLst>
          </p:cNvPr>
          <p:cNvSpPr/>
          <p:nvPr/>
        </p:nvSpPr>
        <p:spPr>
          <a:xfrm>
            <a:off x="2372176" y="2462205"/>
            <a:ext cx="4064280" cy="2750470"/>
          </a:xfrm>
          <a:prstGeom prst="roundRect">
            <a:avLst>
              <a:gd name="adj" fmla="val 64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F23129-A8BA-6B40-82A2-BEB0FB29BA01}"/>
                  </a:ext>
                </a:extLst>
              </p:cNvPr>
              <p:cNvSpPr/>
              <p:nvPr/>
            </p:nvSpPr>
            <p:spPr>
              <a:xfrm>
                <a:off x="2327908" y="5315199"/>
                <a:ext cx="4577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F23129-A8BA-6B40-82A2-BEB0FB29B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08" y="5315199"/>
                <a:ext cx="4577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69FAAA-9986-2546-97EB-3D3DCCCDF1CE}"/>
                  </a:ext>
                </a:extLst>
              </p:cNvPr>
              <p:cNvSpPr/>
              <p:nvPr/>
            </p:nvSpPr>
            <p:spPr>
              <a:xfrm>
                <a:off x="1691669" y="2334771"/>
                <a:ext cx="680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69FAAA-9986-2546-97EB-3D3DCCCDF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69" y="2334771"/>
                <a:ext cx="6805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423D4C-DF4D-3E4A-9277-29FD26ED107E}"/>
              </a:ext>
            </a:extLst>
          </p:cNvPr>
          <p:cNvCxnSpPr>
            <a:cxnSpLocks/>
          </p:cNvCxnSpPr>
          <p:nvPr/>
        </p:nvCxnSpPr>
        <p:spPr>
          <a:xfrm>
            <a:off x="2366543" y="2960799"/>
            <a:ext cx="1932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9CB116-BD59-9240-953E-28D73C74D1D4}"/>
              </a:ext>
            </a:extLst>
          </p:cNvPr>
          <p:cNvSpPr/>
          <p:nvPr/>
        </p:nvSpPr>
        <p:spPr>
          <a:xfrm>
            <a:off x="2556785" y="2704103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BC22AA-F251-2541-8043-2A83D6F6C049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>
            <a:off x="3076549" y="2953766"/>
            <a:ext cx="896417" cy="6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080BA9F-FCAC-494B-94D0-6D65FA9A7DBB}"/>
              </a:ext>
            </a:extLst>
          </p:cNvPr>
          <p:cNvSpPr/>
          <p:nvPr/>
        </p:nvSpPr>
        <p:spPr>
          <a:xfrm>
            <a:off x="3972966" y="2710520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8A547F-1320-9244-A5ED-667573744FC3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4492730" y="2960183"/>
            <a:ext cx="25884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4BCA16-46E6-4B44-B774-55DD7CD7548A}"/>
                  </a:ext>
                </a:extLst>
              </p:cNvPr>
              <p:cNvSpPr/>
              <p:nvPr/>
            </p:nvSpPr>
            <p:spPr>
              <a:xfrm>
                <a:off x="6526288" y="2528560"/>
                <a:ext cx="460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4BCA16-46E6-4B44-B774-55DD7CD75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288" y="2528560"/>
                <a:ext cx="4608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8A0B3-FF28-844F-B2B5-A82E185BB572}"/>
              </a:ext>
            </a:extLst>
          </p:cNvPr>
          <p:cNvCxnSpPr>
            <a:cxnSpLocks/>
          </p:cNvCxnSpPr>
          <p:nvPr/>
        </p:nvCxnSpPr>
        <p:spPr>
          <a:xfrm>
            <a:off x="1780675" y="2953766"/>
            <a:ext cx="585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86A902-4923-1748-8ABE-E3886B518D31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2372176" y="4808399"/>
            <a:ext cx="23169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806A4BC-21BB-AC42-BD82-7865C3CE5CDD}"/>
              </a:ext>
            </a:extLst>
          </p:cNvPr>
          <p:cNvSpPr/>
          <p:nvPr/>
        </p:nvSpPr>
        <p:spPr>
          <a:xfrm>
            <a:off x="2560908" y="4162873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6F5E87-3559-454E-84B3-5F369C219FCB}"/>
              </a:ext>
            </a:extLst>
          </p:cNvPr>
          <p:cNvSpPr/>
          <p:nvPr/>
        </p:nvSpPr>
        <p:spPr>
          <a:xfrm>
            <a:off x="3972966" y="4162873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47470B-13A8-5042-A6C2-FFA604E9B151}"/>
              </a:ext>
            </a:extLst>
          </p:cNvPr>
          <p:cNvSpPr/>
          <p:nvPr/>
        </p:nvSpPr>
        <p:spPr>
          <a:xfrm>
            <a:off x="4689132" y="4661874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62BF0F-71A4-1E42-BABB-7D963364962C}"/>
              </a:ext>
            </a:extLst>
          </p:cNvPr>
          <p:cNvSpPr/>
          <p:nvPr/>
        </p:nvSpPr>
        <p:spPr>
          <a:xfrm>
            <a:off x="5445641" y="3493594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97FAF5F-D327-B048-B440-634ED8412C24}"/>
              </a:ext>
            </a:extLst>
          </p:cNvPr>
          <p:cNvSpPr/>
          <p:nvPr/>
        </p:nvSpPr>
        <p:spPr>
          <a:xfrm>
            <a:off x="5451583" y="4558736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7510323-C134-A340-95AF-FEB179DD997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5971347" y="4808399"/>
            <a:ext cx="1109882" cy="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444BFB-1903-7542-AD4A-F8386D51FE85}"/>
              </a:ext>
            </a:extLst>
          </p:cNvPr>
          <p:cNvCxnSpPr>
            <a:cxnSpLocks/>
            <a:stCxn id="40" idx="3"/>
            <a:endCxn id="42" idx="2"/>
          </p:cNvCxnSpPr>
          <p:nvPr/>
        </p:nvCxnSpPr>
        <p:spPr>
          <a:xfrm>
            <a:off x="5208896" y="4808399"/>
            <a:ext cx="2426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258D2FC-BD78-754D-A9AC-BDA5F35459A0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5705523" y="3786644"/>
            <a:ext cx="5942" cy="772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F6D714-4396-A54F-9561-BCB78FF7CFF4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5705523" y="2957244"/>
            <a:ext cx="2972" cy="53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4DE0CC-8F4C-2F42-AAE4-BBB93E26C613}"/>
              </a:ext>
            </a:extLst>
          </p:cNvPr>
          <p:cNvCxnSpPr>
            <a:cxnSpLocks/>
          </p:cNvCxnSpPr>
          <p:nvPr/>
        </p:nvCxnSpPr>
        <p:spPr>
          <a:xfrm flipH="1" flipV="1">
            <a:off x="6151234" y="3013644"/>
            <a:ext cx="1" cy="17947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ACE41-10C6-B44B-99B9-0976DA2B0962}"/>
              </a:ext>
            </a:extLst>
          </p:cNvPr>
          <p:cNvCxnSpPr>
            <a:cxnSpLocks/>
          </p:cNvCxnSpPr>
          <p:nvPr/>
        </p:nvCxnSpPr>
        <p:spPr>
          <a:xfrm flipV="1">
            <a:off x="6151234" y="2163431"/>
            <a:ext cx="0" cy="736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C37627B-9690-8548-B50D-BEDAE8B1C840}"/>
              </a:ext>
            </a:extLst>
          </p:cNvPr>
          <p:cNvCxnSpPr>
            <a:cxnSpLocks/>
          </p:cNvCxnSpPr>
          <p:nvPr/>
        </p:nvCxnSpPr>
        <p:spPr>
          <a:xfrm flipV="1">
            <a:off x="4225598" y="4452987"/>
            <a:ext cx="0" cy="350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7BC8F927-EB89-A348-8924-9ACBE91692C9}"/>
              </a:ext>
            </a:extLst>
          </p:cNvPr>
          <p:cNvSpPr/>
          <p:nvPr/>
        </p:nvSpPr>
        <p:spPr>
          <a:xfrm>
            <a:off x="3972966" y="3434144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8D92574-0F2B-8F4B-BF8E-0563FC9878F9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3524126" y="4455923"/>
            <a:ext cx="2693" cy="3472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AC54C13-4BAC-B545-B49A-0160AA9CF60D}"/>
              </a:ext>
            </a:extLst>
          </p:cNvPr>
          <p:cNvCxnSpPr>
            <a:cxnSpLocks/>
          </p:cNvCxnSpPr>
          <p:nvPr/>
        </p:nvCxnSpPr>
        <p:spPr>
          <a:xfrm flipV="1">
            <a:off x="2806439" y="4463139"/>
            <a:ext cx="1" cy="340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329CDB3-5691-344D-AEF3-5797746F4A31}"/>
              </a:ext>
            </a:extLst>
          </p:cNvPr>
          <p:cNvCxnSpPr>
            <a:cxnSpLocks/>
            <a:stCxn id="35" idx="0"/>
            <a:endCxn id="14" idx="4"/>
          </p:cNvCxnSpPr>
          <p:nvPr/>
        </p:nvCxnSpPr>
        <p:spPr>
          <a:xfrm flipH="1" flipV="1">
            <a:off x="2816667" y="3203429"/>
            <a:ext cx="4123" cy="959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3C352E5-0617-D74F-89BB-4410AFDE1B44}"/>
              </a:ext>
            </a:extLst>
          </p:cNvPr>
          <p:cNvCxnSpPr>
            <a:cxnSpLocks/>
            <a:stCxn id="39" idx="0"/>
            <a:endCxn id="67" idx="4"/>
          </p:cNvCxnSpPr>
          <p:nvPr/>
        </p:nvCxnSpPr>
        <p:spPr>
          <a:xfrm flipV="1">
            <a:off x="4232848" y="3933470"/>
            <a:ext cx="0" cy="229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C608AD1-A61A-9D48-AD1F-897A74386D87}"/>
              </a:ext>
            </a:extLst>
          </p:cNvPr>
          <p:cNvCxnSpPr>
            <a:cxnSpLocks/>
            <a:stCxn id="67" idx="0"/>
            <a:endCxn id="22" idx="4"/>
          </p:cNvCxnSpPr>
          <p:nvPr/>
        </p:nvCxnSpPr>
        <p:spPr>
          <a:xfrm flipV="1">
            <a:off x="4232848" y="3209846"/>
            <a:ext cx="0" cy="2242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6E2A6C-40FB-6E4A-B06E-C811067C9B3F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3524126" y="3683151"/>
            <a:ext cx="448840" cy="656"/>
          </a:xfrm>
          <a:prstGeom prst="straightConnector1">
            <a:avLst/>
          </a:prstGeom>
          <a:ln w="28575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694DB51-159D-C44F-A98C-F020F164856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3526819" y="3683151"/>
            <a:ext cx="0" cy="47972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8518A8B-136B-7943-BA1F-8362286387BC}"/>
              </a:ext>
            </a:extLst>
          </p:cNvPr>
          <p:cNvCxnSpPr>
            <a:cxnSpLocks/>
          </p:cNvCxnSpPr>
          <p:nvPr/>
        </p:nvCxnSpPr>
        <p:spPr>
          <a:xfrm flipV="1">
            <a:off x="2568234" y="4823379"/>
            <a:ext cx="0" cy="514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7687722-1AFE-544C-BF71-1797846814C4}"/>
                  </a:ext>
                </a:extLst>
              </p:cNvPr>
              <p:cNvSpPr/>
              <p:nvPr/>
            </p:nvSpPr>
            <p:spPr>
              <a:xfrm>
                <a:off x="6603398" y="4415069"/>
                <a:ext cx="464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7687722-1AFE-544C-BF71-179784681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398" y="4415069"/>
                <a:ext cx="464807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F731735-EC4E-C64E-9A7D-DA60BC38C4FE}"/>
                  </a:ext>
                </a:extLst>
              </p:cNvPr>
              <p:cNvSpPr/>
              <p:nvPr/>
            </p:nvSpPr>
            <p:spPr>
              <a:xfrm>
                <a:off x="1727403" y="4374069"/>
                <a:ext cx="684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F731735-EC4E-C64E-9A7D-DA60BC38C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03" y="4374069"/>
                <a:ext cx="6844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7557E42-F63A-CF4F-89F7-EE706790610A}"/>
                  </a:ext>
                </a:extLst>
              </p:cNvPr>
              <p:cNvSpPr/>
              <p:nvPr/>
            </p:nvSpPr>
            <p:spPr>
              <a:xfrm>
                <a:off x="5921523" y="1760845"/>
                <a:ext cx="459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7557E42-F63A-CF4F-89F7-EE7067906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23" y="1760845"/>
                <a:ext cx="459421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D9348A-D2B4-E648-A3BF-26B11553B14F}"/>
                  </a:ext>
                </a:extLst>
              </p:cNvPr>
              <p:cNvSpPr/>
              <p:nvPr/>
            </p:nvSpPr>
            <p:spPr>
              <a:xfrm>
                <a:off x="2606708" y="2760277"/>
                <a:ext cx="413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D9348A-D2B4-E648-A3BF-26B11553B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08" y="2760277"/>
                <a:ext cx="4138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80F6C0-B2E0-1448-B309-98AEF0A71EF2}"/>
                  </a:ext>
                </a:extLst>
              </p:cNvPr>
              <p:cNvSpPr/>
              <p:nvPr/>
            </p:nvSpPr>
            <p:spPr>
              <a:xfrm>
                <a:off x="4023166" y="3490876"/>
                <a:ext cx="413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80F6C0-B2E0-1448-B309-98AEF0A71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66" y="3490876"/>
                <a:ext cx="4138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F4394B8-E6C0-4C47-9BE7-339C95B40DE9}"/>
                  </a:ext>
                </a:extLst>
              </p:cNvPr>
              <p:cNvSpPr/>
              <p:nvPr/>
            </p:nvSpPr>
            <p:spPr>
              <a:xfrm>
                <a:off x="4021893" y="2766809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F4394B8-E6C0-4C47-9BE7-339C95B40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93" y="2766809"/>
                <a:ext cx="421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E7BEE4A-13CC-5A4A-ACC9-EF2278EBA0F5}"/>
                  </a:ext>
                </a:extLst>
              </p:cNvPr>
              <p:cNvSpPr/>
              <p:nvPr/>
            </p:nvSpPr>
            <p:spPr>
              <a:xfrm>
                <a:off x="5503927" y="4611870"/>
                <a:ext cx="413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E7BEE4A-13CC-5A4A-ACC9-EF2278EBA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927" y="4611870"/>
                <a:ext cx="4138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6EE795AD-427D-3640-985D-B633496CEB81}"/>
              </a:ext>
            </a:extLst>
          </p:cNvPr>
          <p:cNvSpPr/>
          <p:nvPr/>
        </p:nvSpPr>
        <p:spPr>
          <a:xfrm>
            <a:off x="3266937" y="4162873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22238CE-053F-444E-9CF1-D18A8811E8F2}"/>
                  </a:ext>
                </a:extLst>
              </p:cNvPr>
              <p:cNvSpPr/>
              <p:nvPr/>
            </p:nvSpPr>
            <p:spPr>
              <a:xfrm>
                <a:off x="3908355" y="4137187"/>
                <a:ext cx="6723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22238CE-053F-444E-9CF1-D18A8811E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55" y="4137187"/>
                <a:ext cx="6723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C3061AB-43A2-5445-8004-9A802264A189}"/>
                  </a:ext>
                </a:extLst>
              </p:cNvPr>
              <p:cNvSpPr/>
              <p:nvPr/>
            </p:nvSpPr>
            <p:spPr>
              <a:xfrm>
                <a:off x="5376587" y="3458579"/>
                <a:ext cx="657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𝑛h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C3061AB-43A2-5445-8004-9A802264A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587" y="3458579"/>
                <a:ext cx="65787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06106F7-8852-D542-81E9-896C3583F81C}"/>
              </a:ext>
            </a:extLst>
          </p:cNvPr>
          <p:cNvCxnSpPr>
            <a:cxnSpLocks/>
          </p:cNvCxnSpPr>
          <p:nvPr/>
        </p:nvCxnSpPr>
        <p:spPr>
          <a:xfrm>
            <a:off x="1783028" y="4810857"/>
            <a:ext cx="585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15F4054-791E-224C-BD40-0D65FF53BBBE}"/>
                  </a:ext>
                </a:extLst>
              </p:cNvPr>
              <p:cNvSpPr/>
              <p:nvPr/>
            </p:nvSpPr>
            <p:spPr>
              <a:xfrm>
                <a:off x="2613842" y="4105014"/>
                <a:ext cx="38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15F4054-791E-224C-BD40-0D65FF53B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42" y="4105014"/>
                <a:ext cx="38908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EDFBC47-DE6A-2C4F-BCA8-DE528E2336D9}"/>
                  </a:ext>
                </a:extLst>
              </p:cNvPr>
              <p:cNvSpPr/>
              <p:nvPr/>
            </p:nvSpPr>
            <p:spPr>
              <a:xfrm>
                <a:off x="3330957" y="4102974"/>
                <a:ext cx="38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EDFBC47-DE6A-2C4F-BCA8-DE528E233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57" y="4102974"/>
                <a:ext cx="38908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7A97656-DB7E-9A45-8589-C8F29E7501F1}"/>
                  </a:ext>
                </a:extLst>
              </p:cNvPr>
              <p:cNvSpPr/>
              <p:nvPr/>
            </p:nvSpPr>
            <p:spPr>
              <a:xfrm>
                <a:off x="4754473" y="4597085"/>
                <a:ext cx="38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7A97656-DB7E-9A45-8589-C8F29E750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3" y="4597085"/>
                <a:ext cx="38908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9" name="Rectangle 1078">
            <a:extLst>
              <a:ext uri="{FF2B5EF4-FFF2-40B4-BE49-F238E27FC236}">
                <a16:creationId xmlns:a16="http://schemas.microsoft.com/office/drawing/2014/main" id="{2D921E7C-A160-A341-933A-CB84962B9693}"/>
              </a:ext>
            </a:extLst>
          </p:cNvPr>
          <p:cNvSpPr/>
          <p:nvPr/>
        </p:nvSpPr>
        <p:spPr>
          <a:xfrm>
            <a:off x="672038" y="584889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Credit: http://</a:t>
            </a:r>
            <a:r>
              <a:rPr lang="en-US" sz="1400" dirty="0" err="1"/>
              <a:t>colah.github.io</a:t>
            </a:r>
            <a:r>
              <a:rPr lang="en-US" sz="1400" dirty="0"/>
              <a:t>/posts/2015-08-Understanding-LSTMs/</a:t>
            </a:r>
          </a:p>
        </p:txBody>
      </p:sp>
    </p:spTree>
    <p:extLst>
      <p:ext uri="{BB962C8B-B14F-4D97-AF65-F5344CB8AC3E}">
        <p14:creationId xmlns:p14="http://schemas.microsoft.com/office/powerpoint/2010/main" val="156713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093A-65C4-0541-87A8-AF1CA5A0D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Short-Term Memory (LSTM)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2C55-C90E-5F45-99CF-1ED8B9C093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C65047-8473-4E48-BD0C-DBBCA28E69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62E69-1402-494F-804B-82F25D20B56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F4018-189A-4546-83DE-B899F88FFB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487EEB0-2968-F941-90F9-ED901D910824}"/>
              </a:ext>
            </a:extLst>
          </p:cNvPr>
          <p:cNvSpPr/>
          <p:nvPr/>
        </p:nvSpPr>
        <p:spPr>
          <a:xfrm>
            <a:off x="2372176" y="2462205"/>
            <a:ext cx="4064280" cy="2750470"/>
          </a:xfrm>
          <a:prstGeom prst="roundRect">
            <a:avLst>
              <a:gd name="adj" fmla="val 64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F23129-A8BA-6B40-82A2-BEB0FB29BA01}"/>
                  </a:ext>
                </a:extLst>
              </p:cNvPr>
              <p:cNvSpPr/>
              <p:nvPr/>
            </p:nvSpPr>
            <p:spPr>
              <a:xfrm>
                <a:off x="2327908" y="5315199"/>
                <a:ext cx="4577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F23129-A8BA-6B40-82A2-BEB0FB29BA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08" y="5315199"/>
                <a:ext cx="4577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69FAAA-9986-2546-97EB-3D3DCCCDF1CE}"/>
                  </a:ext>
                </a:extLst>
              </p:cNvPr>
              <p:cNvSpPr/>
              <p:nvPr/>
            </p:nvSpPr>
            <p:spPr>
              <a:xfrm>
                <a:off x="1691669" y="2334771"/>
                <a:ext cx="6805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69FAAA-9986-2546-97EB-3D3DCCCDF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69" y="2334771"/>
                <a:ext cx="68050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423D4C-DF4D-3E4A-9277-29FD26ED107E}"/>
              </a:ext>
            </a:extLst>
          </p:cNvPr>
          <p:cNvCxnSpPr>
            <a:cxnSpLocks/>
          </p:cNvCxnSpPr>
          <p:nvPr/>
        </p:nvCxnSpPr>
        <p:spPr>
          <a:xfrm>
            <a:off x="2366543" y="2960799"/>
            <a:ext cx="19327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B59CB116-BD59-9240-953E-28D73C74D1D4}"/>
              </a:ext>
            </a:extLst>
          </p:cNvPr>
          <p:cNvSpPr/>
          <p:nvPr/>
        </p:nvSpPr>
        <p:spPr>
          <a:xfrm>
            <a:off x="2556785" y="2704103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BC22AA-F251-2541-8043-2A83D6F6C049}"/>
              </a:ext>
            </a:extLst>
          </p:cNvPr>
          <p:cNvCxnSpPr>
            <a:cxnSpLocks/>
            <a:stCxn id="14" idx="6"/>
            <a:endCxn id="22" idx="2"/>
          </p:cNvCxnSpPr>
          <p:nvPr/>
        </p:nvCxnSpPr>
        <p:spPr>
          <a:xfrm>
            <a:off x="3076549" y="2953766"/>
            <a:ext cx="896417" cy="64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2080BA9F-FCAC-494B-94D0-6D65FA9A7DBB}"/>
              </a:ext>
            </a:extLst>
          </p:cNvPr>
          <p:cNvSpPr/>
          <p:nvPr/>
        </p:nvSpPr>
        <p:spPr>
          <a:xfrm>
            <a:off x="3972966" y="2710520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88A547F-1320-9244-A5ED-667573744FC3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4492730" y="2960183"/>
            <a:ext cx="25884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4BCA16-46E6-4B44-B774-55DD7CD7548A}"/>
                  </a:ext>
                </a:extLst>
              </p:cNvPr>
              <p:cNvSpPr/>
              <p:nvPr/>
            </p:nvSpPr>
            <p:spPr>
              <a:xfrm>
                <a:off x="6526288" y="2528560"/>
                <a:ext cx="460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84BCA16-46E6-4B44-B774-55DD7CD75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288" y="2528560"/>
                <a:ext cx="4608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C8A0B3-FF28-844F-B2B5-A82E185BB572}"/>
              </a:ext>
            </a:extLst>
          </p:cNvPr>
          <p:cNvCxnSpPr>
            <a:cxnSpLocks/>
          </p:cNvCxnSpPr>
          <p:nvPr/>
        </p:nvCxnSpPr>
        <p:spPr>
          <a:xfrm>
            <a:off x="1780675" y="2953766"/>
            <a:ext cx="585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86A902-4923-1748-8ABE-E3886B518D31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2372176" y="4808399"/>
            <a:ext cx="23169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806A4BC-21BB-AC42-BD82-7865C3CE5CDD}"/>
              </a:ext>
            </a:extLst>
          </p:cNvPr>
          <p:cNvSpPr/>
          <p:nvPr/>
        </p:nvSpPr>
        <p:spPr>
          <a:xfrm>
            <a:off x="2560908" y="4162873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6F5E87-3559-454E-84B3-5F369C219FCB}"/>
              </a:ext>
            </a:extLst>
          </p:cNvPr>
          <p:cNvSpPr/>
          <p:nvPr/>
        </p:nvSpPr>
        <p:spPr>
          <a:xfrm>
            <a:off x="3972966" y="4162873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47470B-13A8-5042-A6C2-FFA604E9B151}"/>
              </a:ext>
            </a:extLst>
          </p:cNvPr>
          <p:cNvSpPr/>
          <p:nvPr/>
        </p:nvSpPr>
        <p:spPr>
          <a:xfrm>
            <a:off x="4689132" y="4661874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862BF0F-71A4-1E42-BABB-7D963364962C}"/>
              </a:ext>
            </a:extLst>
          </p:cNvPr>
          <p:cNvSpPr/>
          <p:nvPr/>
        </p:nvSpPr>
        <p:spPr>
          <a:xfrm>
            <a:off x="5445641" y="3493594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97FAF5F-D327-B048-B440-634ED8412C24}"/>
              </a:ext>
            </a:extLst>
          </p:cNvPr>
          <p:cNvSpPr/>
          <p:nvPr/>
        </p:nvSpPr>
        <p:spPr>
          <a:xfrm>
            <a:off x="5451583" y="4558736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7510323-C134-A340-95AF-FEB179DD997E}"/>
              </a:ext>
            </a:extLst>
          </p:cNvPr>
          <p:cNvCxnSpPr>
            <a:cxnSpLocks/>
            <a:stCxn id="42" idx="6"/>
          </p:cNvCxnSpPr>
          <p:nvPr/>
        </p:nvCxnSpPr>
        <p:spPr>
          <a:xfrm>
            <a:off x="5971347" y="4808399"/>
            <a:ext cx="1109882" cy="4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444BFB-1903-7542-AD4A-F8386D51FE85}"/>
              </a:ext>
            </a:extLst>
          </p:cNvPr>
          <p:cNvCxnSpPr>
            <a:cxnSpLocks/>
            <a:stCxn id="40" idx="3"/>
            <a:endCxn id="42" idx="2"/>
          </p:cNvCxnSpPr>
          <p:nvPr/>
        </p:nvCxnSpPr>
        <p:spPr>
          <a:xfrm>
            <a:off x="5208896" y="4808399"/>
            <a:ext cx="2426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258D2FC-BD78-754D-A9AC-BDA5F35459A0}"/>
              </a:ext>
            </a:extLst>
          </p:cNvPr>
          <p:cNvCxnSpPr>
            <a:cxnSpLocks/>
            <a:stCxn id="41" idx="2"/>
            <a:endCxn id="42" idx="0"/>
          </p:cNvCxnSpPr>
          <p:nvPr/>
        </p:nvCxnSpPr>
        <p:spPr>
          <a:xfrm>
            <a:off x="5705523" y="3786644"/>
            <a:ext cx="5942" cy="772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F6D714-4396-A54F-9561-BCB78FF7CFF4}"/>
              </a:ext>
            </a:extLst>
          </p:cNvPr>
          <p:cNvCxnSpPr>
            <a:cxnSpLocks/>
            <a:endCxn id="41" idx="0"/>
          </p:cNvCxnSpPr>
          <p:nvPr/>
        </p:nvCxnSpPr>
        <p:spPr>
          <a:xfrm flipH="1">
            <a:off x="5705523" y="2957244"/>
            <a:ext cx="2972" cy="5363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04DE0CC-8F4C-2F42-AAE4-BBB93E26C613}"/>
              </a:ext>
            </a:extLst>
          </p:cNvPr>
          <p:cNvCxnSpPr>
            <a:cxnSpLocks/>
          </p:cNvCxnSpPr>
          <p:nvPr/>
        </p:nvCxnSpPr>
        <p:spPr>
          <a:xfrm flipH="1" flipV="1">
            <a:off x="6151234" y="3013644"/>
            <a:ext cx="1" cy="17947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9ACE41-10C6-B44B-99B9-0976DA2B0962}"/>
              </a:ext>
            </a:extLst>
          </p:cNvPr>
          <p:cNvCxnSpPr>
            <a:cxnSpLocks/>
          </p:cNvCxnSpPr>
          <p:nvPr/>
        </p:nvCxnSpPr>
        <p:spPr>
          <a:xfrm flipV="1">
            <a:off x="6151234" y="2163431"/>
            <a:ext cx="0" cy="7368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C37627B-9690-8548-B50D-BEDAE8B1C840}"/>
              </a:ext>
            </a:extLst>
          </p:cNvPr>
          <p:cNvCxnSpPr>
            <a:cxnSpLocks/>
          </p:cNvCxnSpPr>
          <p:nvPr/>
        </p:nvCxnSpPr>
        <p:spPr>
          <a:xfrm flipV="1">
            <a:off x="4225598" y="4452987"/>
            <a:ext cx="0" cy="350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7BC8F927-EB89-A348-8924-9ACBE91692C9}"/>
              </a:ext>
            </a:extLst>
          </p:cNvPr>
          <p:cNvSpPr/>
          <p:nvPr/>
        </p:nvSpPr>
        <p:spPr>
          <a:xfrm>
            <a:off x="3972966" y="3434144"/>
            <a:ext cx="519764" cy="4993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8D92574-0F2B-8F4B-BF8E-0563FC9878F9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3524126" y="4455923"/>
            <a:ext cx="2693" cy="3472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AC54C13-4BAC-B545-B49A-0160AA9CF60D}"/>
              </a:ext>
            </a:extLst>
          </p:cNvPr>
          <p:cNvCxnSpPr>
            <a:cxnSpLocks/>
          </p:cNvCxnSpPr>
          <p:nvPr/>
        </p:nvCxnSpPr>
        <p:spPr>
          <a:xfrm flipV="1">
            <a:off x="2806439" y="4463139"/>
            <a:ext cx="1" cy="3400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329CDB3-5691-344D-AEF3-5797746F4A31}"/>
              </a:ext>
            </a:extLst>
          </p:cNvPr>
          <p:cNvCxnSpPr>
            <a:cxnSpLocks/>
            <a:stCxn id="35" idx="0"/>
            <a:endCxn id="14" idx="4"/>
          </p:cNvCxnSpPr>
          <p:nvPr/>
        </p:nvCxnSpPr>
        <p:spPr>
          <a:xfrm flipH="1" flipV="1">
            <a:off x="2816667" y="3203429"/>
            <a:ext cx="4123" cy="9594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3C352E5-0617-D74F-89BB-4410AFDE1B44}"/>
              </a:ext>
            </a:extLst>
          </p:cNvPr>
          <p:cNvCxnSpPr>
            <a:cxnSpLocks/>
            <a:stCxn id="39" idx="0"/>
            <a:endCxn id="67" idx="4"/>
          </p:cNvCxnSpPr>
          <p:nvPr/>
        </p:nvCxnSpPr>
        <p:spPr>
          <a:xfrm flipV="1">
            <a:off x="4232848" y="3933470"/>
            <a:ext cx="0" cy="2294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C608AD1-A61A-9D48-AD1F-897A74386D87}"/>
              </a:ext>
            </a:extLst>
          </p:cNvPr>
          <p:cNvCxnSpPr>
            <a:cxnSpLocks/>
            <a:stCxn id="67" idx="0"/>
            <a:endCxn id="22" idx="4"/>
          </p:cNvCxnSpPr>
          <p:nvPr/>
        </p:nvCxnSpPr>
        <p:spPr>
          <a:xfrm flipV="1">
            <a:off x="4232848" y="3209846"/>
            <a:ext cx="0" cy="2242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6E2A6C-40FB-6E4A-B06E-C811067C9B3F}"/>
              </a:ext>
            </a:extLst>
          </p:cNvPr>
          <p:cNvCxnSpPr>
            <a:cxnSpLocks/>
            <a:endCxn id="67" idx="2"/>
          </p:cNvCxnSpPr>
          <p:nvPr/>
        </p:nvCxnSpPr>
        <p:spPr>
          <a:xfrm>
            <a:off x="3524126" y="3683151"/>
            <a:ext cx="448840" cy="656"/>
          </a:xfrm>
          <a:prstGeom prst="straightConnector1">
            <a:avLst/>
          </a:prstGeom>
          <a:ln w="28575">
            <a:solidFill>
              <a:schemeClr val="tx1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694DB51-159D-C44F-A98C-F020F164856C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3526819" y="3683151"/>
            <a:ext cx="0" cy="47972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8518A8B-136B-7943-BA1F-8362286387BC}"/>
              </a:ext>
            </a:extLst>
          </p:cNvPr>
          <p:cNvCxnSpPr>
            <a:cxnSpLocks/>
          </p:cNvCxnSpPr>
          <p:nvPr/>
        </p:nvCxnSpPr>
        <p:spPr>
          <a:xfrm flipV="1">
            <a:off x="2568234" y="4823379"/>
            <a:ext cx="0" cy="514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7687722-1AFE-544C-BF71-1797846814C4}"/>
                  </a:ext>
                </a:extLst>
              </p:cNvPr>
              <p:cNvSpPr/>
              <p:nvPr/>
            </p:nvSpPr>
            <p:spPr>
              <a:xfrm>
                <a:off x="6603398" y="4415069"/>
                <a:ext cx="4648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B7687722-1AFE-544C-BF71-179784681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398" y="4415069"/>
                <a:ext cx="464807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F731735-EC4E-C64E-9A7D-DA60BC38C4FE}"/>
                  </a:ext>
                </a:extLst>
              </p:cNvPr>
              <p:cNvSpPr/>
              <p:nvPr/>
            </p:nvSpPr>
            <p:spPr>
              <a:xfrm>
                <a:off x="1727403" y="4374069"/>
                <a:ext cx="684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DF731735-EC4E-C64E-9A7D-DA60BC38C4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03" y="4374069"/>
                <a:ext cx="68441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7557E42-F63A-CF4F-89F7-EE706790610A}"/>
                  </a:ext>
                </a:extLst>
              </p:cNvPr>
              <p:cNvSpPr/>
              <p:nvPr/>
            </p:nvSpPr>
            <p:spPr>
              <a:xfrm>
                <a:off x="5921523" y="1760845"/>
                <a:ext cx="459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B7557E42-F63A-CF4F-89F7-EE7067906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23" y="1760845"/>
                <a:ext cx="459421" cy="369332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D9348A-D2B4-E648-A3BF-26B11553B14F}"/>
                  </a:ext>
                </a:extLst>
              </p:cNvPr>
              <p:cNvSpPr/>
              <p:nvPr/>
            </p:nvSpPr>
            <p:spPr>
              <a:xfrm>
                <a:off x="2606708" y="2760277"/>
                <a:ext cx="413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D9348A-D2B4-E648-A3BF-26B11553B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08" y="2760277"/>
                <a:ext cx="41389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80F6C0-B2E0-1448-B309-98AEF0A71EF2}"/>
                  </a:ext>
                </a:extLst>
              </p:cNvPr>
              <p:cNvSpPr/>
              <p:nvPr/>
            </p:nvSpPr>
            <p:spPr>
              <a:xfrm>
                <a:off x="4023166" y="3490876"/>
                <a:ext cx="413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480F6C0-B2E0-1448-B309-98AEF0A71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66" y="3490876"/>
                <a:ext cx="41389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F4394B8-E6C0-4C47-9BE7-339C95B40DE9}"/>
                  </a:ext>
                </a:extLst>
              </p:cNvPr>
              <p:cNvSpPr/>
              <p:nvPr/>
            </p:nvSpPr>
            <p:spPr>
              <a:xfrm>
                <a:off x="4021893" y="2766809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F4394B8-E6C0-4C47-9BE7-339C95B40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893" y="2766809"/>
                <a:ext cx="421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E7BEE4A-13CC-5A4A-ACC9-EF2278EBA0F5}"/>
                  </a:ext>
                </a:extLst>
              </p:cNvPr>
              <p:cNvSpPr/>
              <p:nvPr/>
            </p:nvSpPr>
            <p:spPr>
              <a:xfrm>
                <a:off x="5503927" y="4611870"/>
                <a:ext cx="413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E7BEE4A-13CC-5A4A-ACC9-EF2278EBA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927" y="4611870"/>
                <a:ext cx="41389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6EE795AD-427D-3640-985D-B633496CEB81}"/>
              </a:ext>
            </a:extLst>
          </p:cNvPr>
          <p:cNvSpPr/>
          <p:nvPr/>
        </p:nvSpPr>
        <p:spPr>
          <a:xfrm>
            <a:off x="3266937" y="4162873"/>
            <a:ext cx="519764" cy="293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22238CE-053F-444E-9CF1-D18A8811E8F2}"/>
                  </a:ext>
                </a:extLst>
              </p:cNvPr>
              <p:cNvSpPr/>
              <p:nvPr/>
            </p:nvSpPr>
            <p:spPr>
              <a:xfrm>
                <a:off x="3908355" y="4137187"/>
                <a:ext cx="67230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𝑡𝑎𝑛h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22238CE-053F-444E-9CF1-D18A8811E8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355" y="4137187"/>
                <a:ext cx="67230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C3061AB-43A2-5445-8004-9A802264A189}"/>
                  </a:ext>
                </a:extLst>
              </p:cNvPr>
              <p:cNvSpPr/>
              <p:nvPr/>
            </p:nvSpPr>
            <p:spPr>
              <a:xfrm>
                <a:off x="5376587" y="3458579"/>
                <a:ext cx="6578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𝑛h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5C3061AB-43A2-5445-8004-9A802264A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587" y="3458579"/>
                <a:ext cx="65787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A06106F7-8852-D542-81E9-896C3583F81C}"/>
              </a:ext>
            </a:extLst>
          </p:cNvPr>
          <p:cNvCxnSpPr>
            <a:cxnSpLocks/>
          </p:cNvCxnSpPr>
          <p:nvPr/>
        </p:nvCxnSpPr>
        <p:spPr>
          <a:xfrm>
            <a:off x="1783028" y="4810857"/>
            <a:ext cx="58586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15F4054-791E-224C-BD40-0D65FF53BBBE}"/>
                  </a:ext>
                </a:extLst>
              </p:cNvPr>
              <p:cNvSpPr/>
              <p:nvPr/>
            </p:nvSpPr>
            <p:spPr>
              <a:xfrm>
                <a:off x="2613842" y="4105014"/>
                <a:ext cx="38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15F4054-791E-224C-BD40-0D65FF53B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842" y="4105014"/>
                <a:ext cx="38908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EDFBC47-DE6A-2C4F-BCA8-DE528E2336D9}"/>
                  </a:ext>
                </a:extLst>
              </p:cNvPr>
              <p:cNvSpPr/>
              <p:nvPr/>
            </p:nvSpPr>
            <p:spPr>
              <a:xfrm>
                <a:off x="3330957" y="4102974"/>
                <a:ext cx="38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8EDFBC47-DE6A-2C4F-BCA8-DE528E233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957" y="4102974"/>
                <a:ext cx="389081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7A97656-DB7E-9A45-8589-C8F29E7501F1}"/>
                  </a:ext>
                </a:extLst>
              </p:cNvPr>
              <p:cNvSpPr/>
              <p:nvPr/>
            </p:nvSpPr>
            <p:spPr>
              <a:xfrm>
                <a:off x="4754473" y="4597085"/>
                <a:ext cx="38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87A97656-DB7E-9A45-8589-C8F29E750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73" y="4597085"/>
                <a:ext cx="38908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>
            <a:extLst>
              <a:ext uri="{FF2B5EF4-FFF2-40B4-BE49-F238E27FC236}">
                <a16:creationId xmlns:a16="http://schemas.microsoft.com/office/drawing/2014/main" id="{21DA49AD-D115-2445-8D38-CFD3683032B7}"/>
              </a:ext>
            </a:extLst>
          </p:cNvPr>
          <p:cNvSpPr/>
          <p:nvPr/>
        </p:nvSpPr>
        <p:spPr>
          <a:xfrm>
            <a:off x="309923" y="3904234"/>
            <a:ext cx="147065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3183FF"/>
                </a:solidFill>
                <a:latin typeface="CMS"/>
              </a:rPr>
              <a:t>“Forget Gate”</a:t>
            </a:r>
            <a:endParaRPr lang="en-US" dirty="0">
              <a:solidFill>
                <a:srgbClr val="3183FF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C7E2DAA-6596-E04E-88A6-FAE3EBA9E140}"/>
              </a:ext>
            </a:extLst>
          </p:cNvPr>
          <p:cNvCxnSpPr>
            <a:cxnSpLocks/>
            <a:stCxn id="54" idx="3"/>
          </p:cNvCxnSpPr>
          <p:nvPr/>
        </p:nvCxnSpPr>
        <p:spPr>
          <a:xfrm>
            <a:off x="1780582" y="4088900"/>
            <a:ext cx="713091" cy="184665"/>
          </a:xfrm>
          <a:prstGeom prst="straightConnector1">
            <a:avLst/>
          </a:prstGeom>
          <a:ln w="28575">
            <a:solidFill>
              <a:srgbClr val="318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628AF2-A360-FE48-89F5-C54DBEAB68AA}"/>
              </a:ext>
            </a:extLst>
          </p:cNvPr>
          <p:cNvSpPr/>
          <p:nvPr/>
        </p:nvSpPr>
        <p:spPr>
          <a:xfrm>
            <a:off x="2606708" y="5599807"/>
            <a:ext cx="137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MS"/>
              </a:rPr>
              <a:t>“Input Gate”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E0A7708-BEED-474C-B49A-0E70C1006D28}"/>
              </a:ext>
            </a:extLst>
          </p:cNvPr>
          <p:cNvCxnSpPr>
            <a:cxnSpLocks/>
            <a:stCxn id="57" idx="0"/>
          </p:cNvCxnSpPr>
          <p:nvPr/>
        </p:nvCxnSpPr>
        <p:spPr>
          <a:xfrm flipV="1">
            <a:off x="3293852" y="4697706"/>
            <a:ext cx="492849" cy="9021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68627AF-A6EB-1B4A-8BE7-F79EB0A8C2B5}"/>
              </a:ext>
            </a:extLst>
          </p:cNvPr>
          <p:cNvSpPr/>
          <p:nvPr/>
        </p:nvSpPr>
        <p:spPr>
          <a:xfrm>
            <a:off x="3202326" y="2632060"/>
            <a:ext cx="1372260" cy="20545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2EF25C0-E88E-B246-BC8F-DE2D8ED4999E}"/>
              </a:ext>
            </a:extLst>
          </p:cNvPr>
          <p:cNvSpPr/>
          <p:nvPr/>
        </p:nvSpPr>
        <p:spPr>
          <a:xfrm>
            <a:off x="2496297" y="2632060"/>
            <a:ext cx="629521" cy="2051099"/>
          </a:xfrm>
          <a:prstGeom prst="rect">
            <a:avLst/>
          </a:prstGeom>
          <a:noFill/>
          <a:ln w="19050">
            <a:solidFill>
              <a:srgbClr val="318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8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1E1BFE-6594-C144-96AD-43D19645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90" y="3771323"/>
            <a:ext cx="5610083" cy="2336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5BE617-F814-5448-911B-87F66516B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in TensorFlow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21FB3-0266-8B4A-AFBE-6E7DD6C81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Monaco" pitchFamily="2" charset="77"/>
              </a:rPr>
              <a:t>inputs = Input(shape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latin typeface="Monaco" pitchFamily="2" charset="77"/>
              </a:rPr>
              <a:t>(WINDOW_LENGTH, </a:t>
            </a:r>
            <a:r>
              <a:rPr lang="en-US" sz="1400" dirty="0">
                <a:solidFill>
                  <a:srgbClr val="008800"/>
                </a:solidFill>
                <a:latin typeface="Monaco" pitchFamily="2" charset="77"/>
              </a:rPr>
              <a:t>3</a:t>
            </a:r>
            <a:r>
              <a:rPr lang="en-US" sz="1400" dirty="0">
                <a:latin typeface="Monaco" pitchFamily="2" charset="77"/>
              </a:rPr>
              <a:t>), name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Monaco" pitchFamily="2" charset="77"/>
              </a:rPr>
              <a:t>"Input"</a:t>
            </a:r>
            <a:r>
              <a:rPr lang="en-US" sz="1400" dirty="0">
                <a:latin typeface="Monaco" pitchFamily="2" charset="77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Monaco" pitchFamily="2" charset="77"/>
              </a:rPr>
              <a:t>x 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latin typeface="Monaco" pitchFamily="2" charset="77"/>
              </a:rPr>
              <a:t> LSTM(</a:t>
            </a:r>
            <a:r>
              <a:rPr lang="en-US" sz="1400" dirty="0">
                <a:solidFill>
                  <a:srgbClr val="008800"/>
                </a:solidFill>
                <a:latin typeface="Monaco" pitchFamily="2" charset="77"/>
              </a:rPr>
              <a:t>32</a:t>
            </a:r>
            <a:r>
              <a:rPr lang="en-US" sz="1400" dirty="0">
                <a:latin typeface="Monaco" pitchFamily="2" charset="77"/>
              </a:rPr>
              <a:t>, name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Monaco" pitchFamily="2" charset="77"/>
              </a:rPr>
              <a:t>"LSTM_1"</a:t>
            </a:r>
            <a:r>
              <a:rPr lang="en-US" sz="1400" dirty="0">
                <a:latin typeface="Monaco" pitchFamily="2" charset="77"/>
              </a:rPr>
              <a:t>, </a:t>
            </a:r>
            <a:r>
              <a:rPr lang="en-US" sz="1400" dirty="0" err="1">
                <a:latin typeface="Monaco" pitchFamily="2" charset="77"/>
              </a:rPr>
              <a:t>return_sequences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solidFill>
                  <a:srgbClr val="008800"/>
                </a:solidFill>
                <a:latin typeface="Monaco" pitchFamily="2" charset="77"/>
              </a:rPr>
              <a:t>True</a:t>
            </a:r>
            <a:r>
              <a:rPr lang="en-US" sz="1400" dirty="0">
                <a:latin typeface="Monaco" pitchFamily="2" charset="77"/>
              </a:rPr>
              <a:t>)(inputs)</a:t>
            </a:r>
          </a:p>
          <a:p>
            <a:pPr marL="0" indent="0">
              <a:buNone/>
            </a:pPr>
            <a:r>
              <a:rPr lang="en-US" sz="1400" dirty="0">
                <a:latin typeface="Monaco" pitchFamily="2" charset="77"/>
              </a:rPr>
              <a:t>x 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latin typeface="Monaco" pitchFamily="2" charset="77"/>
              </a:rPr>
              <a:t> LSTM(</a:t>
            </a:r>
            <a:r>
              <a:rPr lang="en-US" sz="1400" dirty="0">
                <a:solidFill>
                  <a:srgbClr val="008800"/>
                </a:solidFill>
                <a:latin typeface="Monaco" pitchFamily="2" charset="77"/>
              </a:rPr>
              <a:t>32</a:t>
            </a:r>
            <a:r>
              <a:rPr lang="en-US" sz="1400" dirty="0">
                <a:latin typeface="Monaco" pitchFamily="2" charset="77"/>
              </a:rPr>
              <a:t>, name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Monaco" pitchFamily="2" charset="77"/>
              </a:rPr>
              <a:t>"LSTM_2"</a:t>
            </a:r>
            <a:r>
              <a:rPr lang="en-US" sz="1400" dirty="0">
                <a:latin typeface="Monaco" pitchFamily="2" charset="77"/>
              </a:rPr>
              <a:t>)(x)</a:t>
            </a:r>
          </a:p>
          <a:p>
            <a:pPr marL="0" indent="0">
              <a:buNone/>
            </a:pPr>
            <a:r>
              <a:rPr lang="en-US" sz="1400" dirty="0">
                <a:latin typeface="Monaco" pitchFamily="2" charset="77"/>
              </a:rPr>
              <a:t>prediction = Dense(</a:t>
            </a:r>
            <a:r>
              <a:rPr lang="en-US" sz="1400" dirty="0" err="1">
                <a:solidFill>
                  <a:srgbClr val="008800"/>
                </a:solidFill>
                <a:latin typeface="Monaco" pitchFamily="2" charset="77"/>
              </a:rPr>
              <a:t>len</a:t>
            </a:r>
            <a:r>
              <a:rPr lang="en-US" sz="1400" dirty="0">
                <a:latin typeface="Monaco" pitchFamily="2" charset="77"/>
              </a:rPr>
              <a:t>(classes), activation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Monaco" pitchFamily="2" charset="77"/>
              </a:rPr>
              <a:t>"</a:t>
            </a:r>
            <a:r>
              <a:rPr lang="en-US" sz="1400" dirty="0" err="1">
                <a:solidFill>
                  <a:srgbClr val="C00000"/>
                </a:solidFill>
                <a:latin typeface="Monaco" pitchFamily="2" charset="77"/>
              </a:rPr>
              <a:t>softmax</a:t>
            </a:r>
            <a:r>
              <a:rPr lang="en-US" sz="1400" dirty="0">
                <a:solidFill>
                  <a:srgbClr val="C00000"/>
                </a:solidFill>
                <a:latin typeface="Monaco" pitchFamily="2" charset="77"/>
              </a:rPr>
              <a:t>"</a:t>
            </a:r>
            <a:r>
              <a:rPr lang="en-US" sz="1400" dirty="0">
                <a:latin typeface="Monaco" pitchFamily="2" charset="77"/>
              </a:rPr>
              <a:t>, name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solidFill>
                  <a:srgbClr val="C00000"/>
                </a:solidFill>
                <a:latin typeface="Monaco" pitchFamily="2" charset="77"/>
              </a:rPr>
              <a:t>"Output"</a:t>
            </a:r>
            <a:r>
              <a:rPr lang="en-US" sz="1400" dirty="0">
                <a:latin typeface="Monaco" pitchFamily="2" charset="77"/>
              </a:rPr>
              <a:t>)(x)</a:t>
            </a:r>
          </a:p>
          <a:p>
            <a:pPr marL="0" indent="0">
              <a:buNone/>
            </a:pPr>
            <a:r>
              <a:rPr lang="en-US" sz="1400" dirty="0" err="1">
                <a:latin typeface="Monaco" pitchFamily="2" charset="77"/>
              </a:rPr>
              <a:t>model_functional</a:t>
            </a:r>
            <a:r>
              <a:rPr lang="en-US" sz="1400" dirty="0">
                <a:latin typeface="Monaco" pitchFamily="2" charset="77"/>
              </a:rPr>
              <a:t> 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=</a:t>
            </a:r>
            <a:r>
              <a:rPr lang="en-US" sz="1400" dirty="0">
                <a:latin typeface="Monaco" pitchFamily="2" charset="77"/>
              </a:rPr>
              <a:t> </a:t>
            </a:r>
            <a:r>
              <a:rPr lang="en-US" sz="1400" dirty="0" err="1">
                <a:latin typeface="Monaco" pitchFamily="2" charset="77"/>
              </a:rPr>
              <a:t>tf.keras.Model</a:t>
            </a:r>
            <a:r>
              <a:rPr lang="en-US" sz="1400" dirty="0">
                <a:latin typeface="Monaco" pitchFamily="2" charset="77"/>
              </a:rPr>
              <a:t>(inputs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 = </a:t>
            </a:r>
            <a:r>
              <a:rPr lang="en-US" sz="1400" dirty="0">
                <a:latin typeface="Monaco" pitchFamily="2" charset="77"/>
              </a:rPr>
              <a:t>inputs, outputs</a:t>
            </a:r>
            <a:r>
              <a:rPr lang="en-US" sz="1400" dirty="0">
                <a:solidFill>
                  <a:srgbClr val="AA21FF"/>
                </a:solidFill>
                <a:latin typeface="Monaco" pitchFamily="2" charset="77"/>
              </a:rPr>
              <a:t> = </a:t>
            </a:r>
            <a:r>
              <a:rPr lang="en-US" sz="1400" dirty="0">
                <a:latin typeface="Monaco" pitchFamily="2" charset="77"/>
              </a:rPr>
              <a:t>prediction)</a:t>
            </a:r>
          </a:p>
          <a:p>
            <a:pPr marL="0" indent="0">
              <a:buNone/>
            </a:pPr>
            <a:r>
              <a:rPr lang="en-US" sz="1400" dirty="0" err="1">
                <a:latin typeface="Monaco" pitchFamily="2" charset="77"/>
              </a:rPr>
              <a:t>model_functional.summary</a:t>
            </a:r>
            <a:r>
              <a:rPr lang="en-US" sz="1400" dirty="0">
                <a:latin typeface="Monaco" pitchFamily="2" charset="77"/>
              </a:rPr>
              <a:t>()</a:t>
            </a:r>
          </a:p>
          <a:p>
            <a:pPr marL="0" indent="0">
              <a:buNone/>
            </a:pPr>
            <a:endParaRPr lang="en-US" sz="1400" dirty="0">
              <a:latin typeface="Monaco" pitchFamily="2" charset="77"/>
            </a:endParaRPr>
          </a:p>
          <a:p>
            <a:pPr marL="0" indent="0">
              <a:buNone/>
            </a:pPr>
            <a:endParaRPr lang="en-US" sz="1400" dirty="0">
              <a:latin typeface="Monaco" pitchFamily="2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3C13F-1045-C34D-AC7A-5F0C0BFE1C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Two RNN layer using a </a:t>
            </a:r>
            <a:r>
              <a:rPr lang="en-US"/>
              <a:t>fixed window length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8C0AC-12B4-B34C-9AC2-BF441A7D12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AE156-0ABF-C442-8ECF-610436BE07D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3A843-CCC7-5C4A-B35B-2392DAF405B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75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84806-12E3-9543-B2EE-A89FF65E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5050A-384B-C34C-BF84-9C06A696B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/>
            <a:r>
              <a:rPr lang="en-US" dirty="0"/>
              <a:t>Processing sequence data using neuronal networks</a:t>
            </a:r>
          </a:p>
          <a:p>
            <a:pPr fontAlgn="base"/>
            <a:r>
              <a:rPr lang="en-US" dirty="0"/>
              <a:t>Recurrent Neural Network (RNN)</a:t>
            </a:r>
          </a:p>
          <a:p>
            <a:pPr fontAlgn="base"/>
            <a:r>
              <a:rPr lang="en-US" dirty="0"/>
              <a:t>Long Short-Term Memory (LSTM)</a:t>
            </a:r>
          </a:p>
          <a:p>
            <a:pPr fontAlgn="base"/>
            <a:endParaRPr lang="en-US" dirty="0"/>
          </a:p>
          <a:p>
            <a:pPr fontAlgn="base"/>
            <a:r>
              <a:rPr lang="en-US" dirty="0"/>
              <a:t>Variations</a:t>
            </a:r>
          </a:p>
          <a:p>
            <a:pPr lvl="1" fontAlgn="base"/>
            <a:r>
              <a:rPr lang="en-US" dirty="0"/>
              <a:t>Gated Recurrent Unit (GRU) [1]</a:t>
            </a:r>
          </a:p>
          <a:p>
            <a:pPr lvl="1" fontAlgn="base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EE4D0-6858-9A42-8F56-201EDE2617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fontAlgn="base"/>
            <a:r>
              <a:rPr lang="en-US"/>
              <a:t>Recurrent Neural Network and Long </a:t>
            </a:r>
            <a:r>
              <a:rPr lang="en-US" dirty="0"/>
              <a:t>Short-Term </a:t>
            </a:r>
            <a:r>
              <a:rPr lang="en-US"/>
              <a:t>Memory 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DCD954-D75B-684E-A5B5-44AEA64F63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23417-BFD3-AB46-83B2-28C5A1B7CB7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Sven Mayer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63575-7B4E-3844-8CA1-6BE2AE4315F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CE3E4-2CCE-C64E-BE58-C93A86413A10}"/>
              </a:ext>
            </a:extLst>
          </p:cNvPr>
          <p:cNvSpPr txBox="1"/>
          <p:nvPr/>
        </p:nvSpPr>
        <p:spPr>
          <a:xfrm>
            <a:off x="-3929449" y="-111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2398C-0B6C-1640-B75B-25332878CCBD}"/>
              </a:ext>
            </a:extLst>
          </p:cNvPr>
          <p:cNvSpPr/>
          <p:nvPr/>
        </p:nvSpPr>
        <p:spPr>
          <a:xfrm>
            <a:off x="695324" y="53996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>
                <a:solidFill>
                  <a:srgbClr val="222222"/>
                </a:solidFill>
                <a:latin typeface="Arial" panose="020B0604020202020204" pitchFamily="34" charset="0"/>
              </a:rPr>
              <a:t>[1] Cho, Kyunghyun, et al. "Learning phrase representations using RNN encoder-decoder for statistical machine translation." </a:t>
            </a:r>
            <a:r>
              <a:rPr lang="en-US" sz="1400" i="1">
                <a:solidFill>
                  <a:srgbClr val="222222"/>
                </a:solidFill>
                <a:latin typeface="Arial" panose="020B0604020202020204" pitchFamily="34" charset="0"/>
              </a:rPr>
              <a:t>arXiv preprint arXiv:1406.1078</a:t>
            </a:r>
            <a:r>
              <a:rPr lang="en-US" sz="1400">
                <a:solidFill>
                  <a:srgbClr val="222222"/>
                </a:solidFill>
                <a:latin typeface="Arial" panose="020B0604020202020204" pitchFamily="34" charset="0"/>
              </a:rPr>
              <a:t> (2014).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7438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41B8E-B70E-C046-84E1-D979CAFB0B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This file is licensed under the Creative Commons Attribution-Share Alike 4.0 (CC BY-SA) license: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https://</a:t>
            </a:r>
            <a:r>
              <a:rPr lang="en-US" sz="2400" dirty="0" err="1"/>
              <a:t>creativecommons.org</a:t>
            </a:r>
            <a:r>
              <a:rPr lang="en-US" sz="2400" dirty="0"/>
              <a:t>/licenses/by-</a:t>
            </a:r>
            <a:r>
              <a:rPr lang="en-US" sz="2400" dirty="0" err="1"/>
              <a:t>sa</a:t>
            </a:r>
            <a:r>
              <a:rPr lang="en-US" sz="2400" dirty="0"/>
              <a:t>/4.0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Attribution: </a:t>
            </a:r>
            <a:r>
              <a:rPr lang="de-DE" sz="2400" dirty="0"/>
              <a:t>Sven Mayer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A38E4-A163-B849-AF09-8DC9E2FD0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/>
              <a:t>Sven Mayer</a:t>
            </a:r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C952270-638B-F040-9974-53C5B560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Layers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912828-1F45-6344-ACC8-EAEC2D5A5A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Dense Layer</a:t>
            </a:r>
          </a:p>
          <a:p>
            <a:pPr lvl="1"/>
            <a:r>
              <a:rPr lang="en-US" dirty="0"/>
              <a:t>No specific relationship between inputs</a:t>
            </a:r>
          </a:p>
          <a:p>
            <a:r>
              <a:rPr lang="en-US" dirty="0"/>
              <a:t>CNN Layer</a:t>
            </a:r>
          </a:p>
          <a:p>
            <a:pPr lvl="1"/>
            <a:r>
              <a:rPr lang="en-US" dirty="0"/>
              <a:t>Budling an understanding by looking at neighboring inputs in an n-dimensional input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2D77D4-BF99-274E-BBEB-35363242F6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898948-D5B9-BB4C-8C2D-72501CB531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2651-F8A1-7644-97C0-CD431CCACD6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C2113-D5A9-EC4A-938A-6BDF4E787E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327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00A4BF-95CE-0C40-8D2E-8F78068C7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 Data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1C34247-4C10-BF4B-AF8E-C41F2DE08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 Series Data</a:t>
            </a:r>
          </a:p>
          <a:p>
            <a:r>
              <a:rPr lang="en-US" dirty="0"/>
              <a:t>Natural Language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EE480-D8C9-5645-9249-F1DCD28BAC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FD6E4A-07C9-A14B-A187-B714DF5175A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9920C-4D87-534E-9499-A6A9E02D86D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C8934-1E49-6842-B5AA-B286B3D6C3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69B7AB-EB3B-5041-BD8E-90D0881BF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50" y="3011270"/>
            <a:ext cx="8442323" cy="27594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1493435-8117-DD42-B393-5F19D0758CB6}"/>
              </a:ext>
            </a:extLst>
          </p:cNvPr>
          <p:cNvSpPr/>
          <p:nvPr/>
        </p:nvSpPr>
        <p:spPr>
          <a:xfrm>
            <a:off x="695325" y="5911142"/>
            <a:ext cx="4411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Data Source: https://</a:t>
            </a:r>
            <a:r>
              <a:rPr lang="en-US" sz="1200" dirty="0" err="1"/>
              <a:t>dl.acm.org</a:t>
            </a:r>
            <a:r>
              <a:rPr lang="en-US" sz="1200" dirty="0"/>
              <a:t>/</a:t>
            </a:r>
            <a:r>
              <a:rPr lang="en-US" sz="1200" dirty="0" err="1"/>
              <a:t>doi</a:t>
            </a:r>
            <a:r>
              <a:rPr lang="en-US" sz="1200" dirty="0"/>
              <a:t>/10.1145/2370216.2370438</a:t>
            </a:r>
          </a:p>
        </p:txBody>
      </p:sp>
    </p:spTree>
    <p:extLst>
      <p:ext uri="{BB962C8B-B14F-4D97-AF65-F5344CB8AC3E}">
        <p14:creationId xmlns:p14="http://schemas.microsoft.com/office/powerpoint/2010/main" val="321411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382C9D-AD63-1144-8AF5-0180A74D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Neural Network (RNN)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1CB3B1-9D5D-F446-BA17-B5FA05700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CDA8189-07EB-D449-B2D6-4EBA52DE88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62A8D-C137-F14B-8DB4-D976E248A42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422BB-4DB2-7E4F-90DA-A2C75BDED0B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58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0B6C-DC0D-8E4C-99E3-3A8478C5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Perceptron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E6BCA-D6E7-5F4B-8F92-8C085DCF8D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8DCC4-8868-AB43-ACC7-D0BBDF243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ED1E-A88A-BC4F-AE96-D41AA428B7A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3F797-FD9F-0F46-9750-C2DDA2AE1E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2E19EA-12A4-E14B-AB2F-6A52D2967C1A}"/>
              </a:ext>
            </a:extLst>
          </p:cNvPr>
          <p:cNvSpPr/>
          <p:nvPr/>
        </p:nvSpPr>
        <p:spPr>
          <a:xfrm>
            <a:off x="952051" y="2365434"/>
            <a:ext cx="1812509" cy="54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Perceptron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FE8E2B-C083-FD4F-90EA-FEB97DD323EE}"/>
              </a:ext>
            </a:extLst>
          </p:cNvPr>
          <p:cNvSpPr/>
          <p:nvPr/>
        </p:nvSpPr>
        <p:spPr>
          <a:xfrm>
            <a:off x="4221106" y="227026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13A99-5F17-EB4F-9B66-1138CF010CB1}"/>
                  </a:ext>
                </a:extLst>
              </p:cNvPr>
              <p:cNvSpPr/>
              <p:nvPr/>
            </p:nvSpPr>
            <p:spPr>
              <a:xfrm>
                <a:off x="4258558" y="2474835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13A99-5F17-EB4F-9B66-1138CF010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58" y="2474835"/>
                <a:ext cx="705450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A0521E-32B1-0B4D-ADA0-E9E7DDF00435}"/>
                  </a:ext>
                </a:extLst>
              </p:cNvPr>
              <p:cNvSpPr/>
              <p:nvPr/>
            </p:nvSpPr>
            <p:spPr>
              <a:xfrm>
                <a:off x="5510553" y="243809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A0521E-32B1-0B4D-ADA0-E9E7DDF00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53" y="2438090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AB3A77-C331-E743-A9A2-867C02C7A7FB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3697778" y="2659501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C7AD8C-0C22-DA4D-8571-E5B8FA459420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4987225" y="2659501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27670-C875-0E4C-81CB-E30D11ED9F21}"/>
                  </a:ext>
                </a:extLst>
              </p:cNvPr>
              <p:cNvSpPr/>
              <p:nvPr/>
            </p:nvSpPr>
            <p:spPr>
              <a:xfrm>
                <a:off x="3315173" y="243809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27670-C875-0E4C-81CB-E30D11ED9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73" y="2438090"/>
                <a:ext cx="3826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47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-turn Arrow 34">
            <a:extLst>
              <a:ext uri="{FF2B5EF4-FFF2-40B4-BE49-F238E27FC236}">
                <a16:creationId xmlns:a16="http://schemas.microsoft.com/office/drawing/2014/main" id="{3BD6AE61-B97C-D04B-AE40-423057ACEC4F}"/>
              </a:ext>
            </a:extLst>
          </p:cNvPr>
          <p:cNvSpPr/>
          <p:nvPr/>
        </p:nvSpPr>
        <p:spPr>
          <a:xfrm flipH="1" flipV="1">
            <a:off x="4554548" y="4575420"/>
            <a:ext cx="571873" cy="586854"/>
          </a:xfrm>
          <a:prstGeom prst="uturnArrow">
            <a:avLst>
              <a:gd name="adj1" fmla="val 1500"/>
              <a:gd name="adj2" fmla="val 10458"/>
              <a:gd name="adj3" fmla="val 0"/>
              <a:gd name="adj4" fmla="val 48843"/>
              <a:gd name="adj5" fmla="val 60188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20B6C-DC0D-8E4C-99E3-3A8478C52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dirty="0"/>
              <a:t>Recurrent Neural Network (RNN)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E6BCA-D6E7-5F4B-8F92-8C085DCF8D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58DCC4-8868-AB43-ACC7-D0BBDF243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ED1E-A88A-BC4F-AE96-D41AA428B7A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3F797-FD9F-0F46-9750-C2DDA2AE1E8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2E19EA-12A4-E14B-AB2F-6A52D2967C1A}"/>
              </a:ext>
            </a:extLst>
          </p:cNvPr>
          <p:cNvSpPr/>
          <p:nvPr/>
        </p:nvSpPr>
        <p:spPr>
          <a:xfrm>
            <a:off x="952051" y="2365434"/>
            <a:ext cx="1812509" cy="54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Perceptron</a:t>
            </a: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0FCC0A8E-5E9F-3E45-AC0C-F9CF87810721}"/>
              </a:ext>
            </a:extLst>
          </p:cNvPr>
          <p:cNvSpPr/>
          <p:nvPr/>
        </p:nvSpPr>
        <p:spPr>
          <a:xfrm>
            <a:off x="952051" y="4198909"/>
            <a:ext cx="1812509" cy="54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RNN Unit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FE8E2B-C083-FD4F-90EA-FEB97DD323EE}"/>
              </a:ext>
            </a:extLst>
          </p:cNvPr>
          <p:cNvSpPr/>
          <p:nvPr/>
        </p:nvSpPr>
        <p:spPr>
          <a:xfrm>
            <a:off x="4221106" y="227026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13A99-5F17-EB4F-9B66-1138CF010CB1}"/>
                  </a:ext>
                </a:extLst>
              </p:cNvPr>
              <p:cNvSpPr/>
              <p:nvPr/>
            </p:nvSpPr>
            <p:spPr>
              <a:xfrm>
                <a:off x="4258558" y="2474835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4013A99-5F17-EB4F-9B66-1138CF010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58" y="2474835"/>
                <a:ext cx="705450" cy="369332"/>
              </a:xfrm>
              <a:prstGeom prst="rect">
                <a:avLst/>
              </a:prstGeom>
              <a:blipFill>
                <a:blip r:embed="rId2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A0521E-32B1-0B4D-ADA0-E9E7DDF00435}"/>
                  </a:ext>
                </a:extLst>
              </p:cNvPr>
              <p:cNvSpPr/>
              <p:nvPr/>
            </p:nvSpPr>
            <p:spPr>
              <a:xfrm>
                <a:off x="5510553" y="243809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0A0521E-32B1-0B4D-ADA0-E9E7DDF00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53" y="2438090"/>
                <a:ext cx="382605" cy="369332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AB3A77-C331-E743-A9A2-867C02C7A7FB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3697778" y="2659501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C7AD8C-0C22-DA4D-8571-E5B8FA459420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4987225" y="2659501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27670-C875-0E4C-81CB-E30D11ED9F21}"/>
                  </a:ext>
                </a:extLst>
              </p:cNvPr>
              <p:cNvSpPr/>
              <p:nvPr/>
            </p:nvSpPr>
            <p:spPr>
              <a:xfrm>
                <a:off x="3315173" y="243809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27670-C875-0E4C-81CB-E30D11ED9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73" y="2438090"/>
                <a:ext cx="38260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A44C24EC-8932-3944-97FE-B0C7F4C784CA}"/>
              </a:ext>
            </a:extLst>
          </p:cNvPr>
          <p:cNvSpPr/>
          <p:nvPr/>
        </p:nvSpPr>
        <p:spPr>
          <a:xfrm>
            <a:off x="4221106" y="4117423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452C47-5ED9-AB4C-AFD7-FA93DE632F35}"/>
                  </a:ext>
                </a:extLst>
              </p:cNvPr>
              <p:cNvSpPr/>
              <p:nvPr/>
            </p:nvSpPr>
            <p:spPr>
              <a:xfrm>
                <a:off x="4258558" y="4321995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452C47-5ED9-AB4C-AFD7-FA93DE63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558" y="4321995"/>
                <a:ext cx="70545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37EBEF6-1282-5641-98FD-4679F03007BC}"/>
                  </a:ext>
                </a:extLst>
              </p:cNvPr>
              <p:cNvSpPr/>
              <p:nvPr/>
            </p:nvSpPr>
            <p:spPr>
              <a:xfrm>
                <a:off x="5510553" y="428525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37EBEF6-1282-5641-98FD-4679F0300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53" y="4285250"/>
                <a:ext cx="382605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621ACA-818B-8D45-B10D-DE569859872C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3697778" y="4506661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BB1D8FE-ED19-8C4F-A2E7-13EE634181D7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4987225" y="4506661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DDF300A-B858-BB49-8779-9E91A64F66A2}"/>
                  </a:ext>
                </a:extLst>
              </p:cNvPr>
              <p:cNvSpPr/>
              <p:nvPr/>
            </p:nvSpPr>
            <p:spPr>
              <a:xfrm>
                <a:off x="3315173" y="4285250"/>
                <a:ext cx="382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DDF300A-B858-BB49-8779-9E91A64F6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173" y="4285250"/>
                <a:ext cx="3826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U-turn Arrow 25">
            <a:extLst>
              <a:ext uri="{FF2B5EF4-FFF2-40B4-BE49-F238E27FC236}">
                <a16:creationId xmlns:a16="http://schemas.microsoft.com/office/drawing/2014/main" id="{88907737-8CAF-394F-8EFF-88E81DAE2537}"/>
              </a:ext>
            </a:extLst>
          </p:cNvPr>
          <p:cNvSpPr/>
          <p:nvPr/>
        </p:nvSpPr>
        <p:spPr>
          <a:xfrm flipH="1">
            <a:off x="4554549" y="3761896"/>
            <a:ext cx="571873" cy="653700"/>
          </a:xfrm>
          <a:prstGeom prst="uturnArrow">
            <a:avLst>
              <a:gd name="adj1" fmla="val 1500"/>
              <a:gd name="adj2" fmla="val 10458"/>
              <a:gd name="adj3" fmla="val 14521"/>
              <a:gd name="adj4" fmla="val 48843"/>
              <a:gd name="adj5" fmla="val 5305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C627B8E-F0C0-B84D-B0D5-F96FD720E8E1}"/>
              </a:ext>
            </a:extLst>
          </p:cNvPr>
          <p:cNvSpPr/>
          <p:nvPr/>
        </p:nvSpPr>
        <p:spPr>
          <a:xfrm>
            <a:off x="4696178" y="5212021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Hidden State</a:t>
            </a:r>
          </a:p>
        </p:txBody>
      </p:sp>
    </p:spTree>
    <p:extLst>
      <p:ext uri="{BB962C8B-B14F-4D97-AF65-F5344CB8AC3E}">
        <p14:creationId xmlns:p14="http://schemas.microsoft.com/office/powerpoint/2010/main" val="241193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B4CA-725B-A747-8273-7AD678C1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Neural Network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6F9EA-2FAA-9D48-B0A7-B11DEE506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Unrolled </a:t>
            </a:r>
            <a:r>
              <a:rPr lang="en-GB" dirty="0"/>
              <a:t>Recurrent Neural Network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E28D5-47EC-D947-A21A-9C1D81F65A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DACEC-7E1D-824C-91D3-3E6904472B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61B4B-E6E5-1046-9951-3718968B892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F1FB03-43B8-1141-9807-92DEC2AA6917}"/>
              </a:ext>
            </a:extLst>
          </p:cNvPr>
          <p:cNvGrpSpPr/>
          <p:nvPr/>
        </p:nvGrpSpPr>
        <p:grpSpPr>
          <a:xfrm>
            <a:off x="4879869" y="1927556"/>
            <a:ext cx="2577985" cy="1400378"/>
            <a:chOff x="1196011" y="4070784"/>
            <a:chExt cx="2577985" cy="1400378"/>
          </a:xfrm>
        </p:grpSpPr>
        <p:sp>
          <p:nvSpPr>
            <p:cNvPr id="16" name="U-turn Arrow 15">
              <a:extLst>
                <a:ext uri="{FF2B5EF4-FFF2-40B4-BE49-F238E27FC236}">
                  <a16:creationId xmlns:a16="http://schemas.microsoft.com/office/drawing/2014/main" id="{9D8A174C-FA94-A44B-A0C4-F6EE2FDCB17D}"/>
                </a:ext>
              </a:extLst>
            </p:cNvPr>
            <p:cNvSpPr/>
            <p:nvPr/>
          </p:nvSpPr>
          <p:spPr>
            <a:xfrm flipH="1" flipV="1">
              <a:off x="2435386" y="4884308"/>
              <a:ext cx="571873" cy="586854"/>
            </a:xfrm>
            <a:prstGeom prst="uturnArrow">
              <a:avLst>
                <a:gd name="adj1" fmla="val 1500"/>
                <a:gd name="adj2" fmla="val 10458"/>
                <a:gd name="adj3" fmla="val 0"/>
                <a:gd name="adj4" fmla="val 48843"/>
                <a:gd name="adj5" fmla="val 60188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01A89A-D04E-034F-BBF5-F87298DBC1FC}"/>
                </a:ext>
              </a:extLst>
            </p:cNvPr>
            <p:cNvSpPr/>
            <p:nvPr/>
          </p:nvSpPr>
          <p:spPr>
            <a:xfrm>
              <a:off x="2101944" y="4426311"/>
              <a:ext cx="766119" cy="778476"/>
            </a:xfrm>
            <a:prstGeom prst="ellipse">
              <a:avLst/>
            </a:prstGeom>
            <a:solidFill>
              <a:srgbClr val="D9E5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5D5A575-0783-F545-A9CD-FD17E60CB141}"/>
                    </a:ext>
                  </a:extLst>
                </p:cNvPr>
                <p:cNvSpPr/>
                <p:nvPr/>
              </p:nvSpPr>
              <p:spPr>
                <a:xfrm>
                  <a:off x="2139396" y="4630883"/>
                  <a:ext cx="7054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5D5A575-0783-F545-A9CD-FD17E60CB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9396" y="4630883"/>
                  <a:ext cx="705450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4D7EE6E-9675-2E4B-89CD-87F9444DFC25}"/>
                    </a:ext>
                  </a:extLst>
                </p:cNvPr>
                <p:cNvSpPr/>
                <p:nvPr/>
              </p:nvSpPr>
              <p:spPr>
                <a:xfrm>
                  <a:off x="3391391" y="4594138"/>
                  <a:ext cx="3826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4D7EE6E-9675-2E4B-89CD-87F9444DF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1391" y="4594138"/>
                  <a:ext cx="38260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D9E8E11-A329-4C4B-861E-AC6CEF1D65F8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>
              <a:off x="1578616" y="4815549"/>
              <a:ext cx="5233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65FD82C-82B8-5043-BB1E-9249ACFED510}"/>
                </a:ext>
              </a:extLst>
            </p:cNvPr>
            <p:cNvCxnSpPr>
              <a:cxnSpLocks/>
              <a:stCxn id="17" idx="6"/>
            </p:cNvCxnSpPr>
            <p:nvPr/>
          </p:nvCxnSpPr>
          <p:spPr>
            <a:xfrm>
              <a:off x="2868063" y="4815549"/>
              <a:ext cx="4681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FC735B6-6448-EE46-9731-45A185F8EF45}"/>
                    </a:ext>
                  </a:extLst>
                </p:cNvPr>
                <p:cNvSpPr/>
                <p:nvPr/>
              </p:nvSpPr>
              <p:spPr>
                <a:xfrm>
                  <a:off x="1196011" y="4594138"/>
                  <a:ext cx="3826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DE" dirty="0"/>
                </a:p>
              </p:txBody>
            </p:sp>
          </mc:Choice>
          <mc:Fallback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FFC735B6-6448-EE46-9731-45A185F8EF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011" y="4594138"/>
                  <a:ext cx="38260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U-turn Arrow 22">
              <a:extLst>
                <a:ext uri="{FF2B5EF4-FFF2-40B4-BE49-F238E27FC236}">
                  <a16:creationId xmlns:a16="http://schemas.microsoft.com/office/drawing/2014/main" id="{B6DE34FC-8E3A-C841-AFEC-7620015C1BAE}"/>
                </a:ext>
              </a:extLst>
            </p:cNvPr>
            <p:cNvSpPr/>
            <p:nvPr/>
          </p:nvSpPr>
          <p:spPr>
            <a:xfrm flipH="1">
              <a:off x="2435387" y="4070784"/>
              <a:ext cx="571873" cy="653700"/>
            </a:xfrm>
            <a:prstGeom prst="uturnArrow">
              <a:avLst>
                <a:gd name="adj1" fmla="val 1500"/>
                <a:gd name="adj2" fmla="val 10458"/>
                <a:gd name="adj3" fmla="val 14521"/>
                <a:gd name="adj4" fmla="val 48843"/>
                <a:gd name="adj5" fmla="val 53052"/>
              </a:avLst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98D10AF5-14C9-1F42-82FA-67C4F1B6FA30}"/>
              </a:ext>
            </a:extLst>
          </p:cNvPr>
          <p:cNvSpPr/>
          <p:nvPr/>
        </p:nvSpPr>
        <p:spPr>
          <a:xfrm>
            <a:off x="1681880" y="1712785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A9F1B8-4492-4A42-8AB4-E4E9AC18A554}"/>
                  </a:ext>
                </a:extLst>
              </p:cNvPr>
              <p:cNvSpPr/>
              <p:nvPr/>
            </p:nvSpPr>
            <p:spPr>
              <a:xfrm>
                <a:off x="1719332" y="1917357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A9F1B8-4492-4A42-8AB4-E4E9AC18A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1917357"/>
                <a:ext cx="705450" cy="369332"/>
              </a:xfrm>
              <a:prstGeom prst="rect">
                <a:avLst/>
              </a:prstGeom>
              <a:blipFill>
                <a:blip r:embed="rId5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FD98D2-BC63-2943-93BB-C717ECABBB4E}"/>
                  </a:ext>
                </a:extLst>
              </p:cNvPr>
              <p:cNvSpPr/>
              <p:nvPr/>
            </p:nvSpPr>
            <p:spPr>
              <a:xfrm>
                <a:off x="2971327" y="1880612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FD98D2-BC63-2943-93BB-C717ECABB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1880612"/>
                <a:ext cx="478977" cy="369332"/>
              </a:xfrm>
              <a:prstGeom prst="rect">
                <a:avLst/>
              </a:prstGeom>
              <a:blipFill>
                <a:blip r:embed="rId6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0DA263-7311-D849-8DE7-9E5531CACDD8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1158552" y="210202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39CCF5-1093-A74D-9AD0-02E9D9C2FF0D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2447999" y="210202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4A9255-1928-8F47-ACA7-CBA66283A49B}"/>
                  </a:ext>
                </a:extLst>
              </p:cNvPr>
              <p:cNvSpPr/>
              <p:nvPr/>
            </p:nvSpPr>
            <p:spPr>
              <a:xfrm>
                <a:off x="775947" y="188061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4A9255-1928-8F47-ACA7-CBA66283A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1880612"/>
                <a:ext cx="4773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0F1BE3EB-438B-DD49-8E9C-FDE745E087A3}"/>
              </a:ext>
            </a:extLst>
          </p:cNvPr>
          <p:cNvSpPr/>
          <p:nvPr/>
        </p:nvSpPr>
        <p:spPr>
          <a:xfrm>
            <a:off x="1681880" y="2712672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173B79-4818-454A-9975-49BD8B9A0CB5}"/>
                  </a:ext>
                </a:extLst>
              </p:cNvPr>
              <p:cNvSpPr/>
              <p:nvPr/>
            </p:nvSpPr>
            <p:spPr>
              <a:xfrm>
                <a:off x="1719332" y="2917244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173B79-4818-454A-9975-49BD8B9A0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2917244"/>
                <a:ext cx="70545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FECA89-BEE0-6440-A42D-248D45BB9B7D}"/>
                  </a:ext>
                </a:extLst>
              </p:cNvPr>
              <p:cNvSpPr/>
              <p:nvPr/>
            </p:nvSpPr>
            <p:spPr>
              <a:xfrm>
                <a:off x="2971327" y="2880499"/>
                <a:ext cx="473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FECA89-BEE0-6440-A42D-248D45BB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2880499"/>
                <a:ext cx="473656" cy="369332"/>
              </a:xfrm>
              <a:prstGeom prst="rect">
                <a:avLst/>
              </a:prstGeom>
              <a:blipFill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06FDB-AD63-D045-820B-558D6F41723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158552" y="3101910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8B4355-F054-C844-A804-B77449FE002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2447999" y="3101910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72CC86-9D2A-0241-89D1-3E1E9AB4A014}"/>
                  </a:ext>
                </a:extLst>
              </p:cNvPr>
              <p:cNvSpPr/>
              <p:nvPr/>
            </p:nvSpPr>
            <p:spPr>
              <a:xfrm>
                <a:off x="775947" y="2880499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72CC86-9D2A-0241-89D1-3E1E9AB4A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2880499"/>
                <a:ext cx="471988" cy="369332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0571E5-4F84-3A4B-8432-E54E6F7BC2F8}"/>
              </a:ext>
            </a:extLst>
          </p:cNvPr>
          <p:cNvCxnSpPr>
            <a:stCxn id="28" idx="4"/>
            <a:endCxn id="35" idx="0"/>
          </p:cNvCxnSpPr>
          <p:nvPr/>
        </p:nvCxnSpPr>
        <p:spPr>
          <a:xfrm>
            <a:off x="2064940" y="2491261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F328856-0BA5-A14D-9484-0D9135F6E740}"/>
              </a:ext>
            </a:extLst>
          </p:cNvPr>
          <p:cNvSpPr/>
          <p:nvPr/>
        </p:nvSpPr>
        <p:spPr>
          <a:xfrm>
            <a:off x="1681880" y="3712559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52159A-15C7-A442-AB2C-ADBD872D7EDD}"/>
                  </a:ext>
                </a:extLst>
              </p:cNvPr>
              <p:cNvSpPr/>
              <p:nvPr/>
            </p:nvSpPr>
            <p:spPr>
              <a:xfrm>
                <a:off x="1719332" y="3917131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52159A-15C7-A442-AB2C-ADBD872D7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3917131"/>
                <a:ext cx="70545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0DAC36B-2C6C-A545-B944-5411E9991BD6}"/>
                  </a:ext>
                </a:extLst>
              </p:cNvPr>
              <p:cNvSpPr/>
              <p:nvPr/>
            </p:nvSpPr>
            <p:spPr>
              <a:xfrm>
                <a:off x="2971327" y="3880386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0DAC36B-2C6C-A545-B944-5411E9991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3880386"/>
                <a:ext cx="478977" cy="369332"/>
              </a:xfrm>
              <a:prstGeom prst="rect">
                <a:avLst/>
              </a:prstGeom>
              <a:blipFill>
                <a:blip r:embed="rId11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9DDF1D-5661-704E-90C2-29FC2FFDBEA4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1158552" y="4101797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8C8523-6103-A74D-974E-8F9F771E1B6E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2447999" y="4101797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BDCD700-019C-084D-AC6F-2A41E3B73118}"/>
                  </a:ext>
                </a:extLst>
              </p:cNvPr>
              <p:cNvSpPr/>
              <p:nvPr/>
            </p:nvSpPr>
            <p:spPr>
              <a:xfrm>
                <a:off x="775947" y="3880386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BDCD700-019C-084D-AC6F-2A41E3B73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3880386"/>
                <a:ext cx="477310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9A5C5F7-15ED-0B4B-8879-191E9FF3E69D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2064940" y="3491148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AB339F-017F-DA45-A232-3166D7FC7D97}"/>
              </a:ext>
            </a:extLst>
          </p:cNvPr>
          <p:cNvCxnSpPr>
            <a:cxnSpLocks/>
          </p:cNvCxnSpPr>
          <p:nvPr/>
        </p:nvCxnSpPr>
        <p:spPr>
          <a:xfrm>
            <a:off x="2060218" y="4491035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02CE76E-17BF-214A-9EB3-19F4A0CC86B9}"/>
                  </a:ext>
                </a:extLst>
              </p:cNvPr>
              <p:cNvSpPr/>
              <p:nvPr/>
            </p:nvSpPr>
            <p:spPr>
              <a:xfrm>
                <a:off x="1899757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02CE76E-17BF-214A-9EB3-19F4A0CC8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57" y="4712446"/>
                <a:ext cx="3209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4F8899AB-780E-164F-B7C3-C75A6FF82F64}"/>
              </a:ext>
            </a:extLst>
          </p:cNvPr>
          <p:cNvSpPr/>
          <p:nvPr/>
        </p:nvSpPr>
        <p:spPr>
          <a:xfrm>
            <a:off x="1677158" y="5074635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322BD27-4EB0-3E49-8C28-3BE7EF44C0F5}"/>
                  </a:ext>
                </a:extLst>
              </p:cNvPr>
              <p:cNvSpPr/>
              <p:nvPr/>
            </p:nvSpPr>
            <p:spPr>
              <a:xfrm>
                <a:off x="1714610" y="5279207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322BD27-4EB0-3E49-8C28-3BE7EF44C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10" y="5279207"/>
                <a:ext cx="705450" cy="369332"/>
              </a:xfrm>
              <a:prstGeom prst="rect">
                <a:avLst/>
              </a:prstGeom>
              <a:blipFill>
                <a:blip r:embed="rId1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8D38FD3-9528-A044-BDFD-B2A6A52F39A8}"/>
                  </a:ext>
                </a:extLst>
              </p:cNvPr>
              <p:cNvSpPr/>
              <p:nvPr/>
            </p:nvSpPr>
            <p:spPr>
              <a:xfrm>
                <a:off x="2966605" y="5242462"/>
                <a:ext cx="479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8D38FD3-9528-A044-BDFD-B2A6A52F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05" y="5242462"/>
                <a:ext cx="479811" cy="369332"/>
              </a:xfrm>
              <a:prstGeom prst="rect">
                <a:avLst/>
              </a:prstGeom>
              <a:blipFill>
                <a:blip r:embed="rId1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210918-9F1D-3E4E-8786-D8D144B2DAB3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153830" y="546387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8DB68C7-7E16-A54D-B2B3-F3ECAF3D1694}"/>
              </a:ext>
            </a:extLst>
          </p:cNvPr>
          <p:cNvCxnSpPr>
            <a:cxnSpLocks/>
            <a:stCxn id="54" idx="6"/>
          </p:cNvCxnSpPr>
          <p:nvPr/>
        </p:nvCxnSpPr>
        <p:spPr>
          <a:xfrm>
            <a:off x="2443277" y="546387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739891E-7F23-4543-8BF3-B433BB460D3B}"/>
                  </a:ext>
                </a:extLst>
              </p:cNvPr>
              <p:cNvSpPr/>
              <p:nvPr/>
            </p:nvSpPr>
            <p:spPr>
              <a:xfrm>
                <a:off x="771225" y="5242462"/>
                <a:ext cx="491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739891E-7F23-4543-8BF3-B433BB460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5" y="5242462"/>
                <a:ext cx="49141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3A4535-3648-9846-A99C-4518B97DD47A}"/>
                  </a:ext>
                </a:extLst>
              </p:cNvPr>
              <p:cNvSpPr/>
              <p:nvPr/>
            </p:nvSpPr>
            <p:spPr>
              <a:xfrm>
                <a:off x="3046049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3A4535-3648-9846-A99C-4518B97DD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49" y="4712446"/>
                <a:ext cx="32092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20FA5FD-D6E2-CA47-8EE2-FC1B5214EB0C}"/>
                  </a:ext>
                </a:extLst>
              </p:cNvPr>
              <p:cNvSpPr/>
              <p:nvPr/>
            </p:nvSpPr>
            <p:spPr>
              <a:xfrm>
                <a:off x="832909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20FA5FD-D6E2-CA47-8EE2-FC1B5214E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09" y="4712446"/>
                <a:ext cx="32092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35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306D-31D3-1A47-AB5D-4DB7C0BC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Neural Network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F6707-8B4D-2D44-96BA-1FF35D974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B9B92-5222-3E4E-A75B-8CD91557A8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0F52-B4E8-494B-B76C-135640202D9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95FAA-3C5C-064D-804C-66FA6ABFE38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9CD244-A21A-554F-89EF-FE0C25EF05EA}"/>
              </a:ext>
            </a:extLst>
          </p:cNvPr>
          <p:cNvSpPr/>
          <p:nvPr/>
        </p:nvSpPr>
        <p:spPr>
          <a:xfrm>
            <a:off x="2372176" y="2462205"/>
            <a:ext cx="4064280" cy="2750470"/>
          </a:xfrm>
          <a:prstGeom prst="roundRect">
            <a:avLst>
              <a:gd name="adj" fmla="val 641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BF61F3-0240-C548-98DE-6632DF34E562}"/>
                  </a:ext>
                </a:extLst>
              </p:cNvPr>
              <p:cNvSpPr/>
              <p:nvPr/>
            </p:nvSpPr>
            <p:spPr>
              <a:xfrm>
                <a:off x="2327908" y="5315199"/>
                <a:ext cx="4577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8BF61F3-0240-C548-98DE-6632DF34E5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908" y="5315199"/>
                <a:ext cx="4577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570DF8-D37D-184C-BA64-F93B96BC4C24}"/>
              </a:ext>
            </a:extLst>
          </p:cNvPr>
          <p:cNvCxnSpPr>
            <a:cxnSpLocks/>
          </p:cNvCxnSpPr>
          <p:nvPr/>
        </p:nvCxnSpPr>
        <p:spPr>
          <a:xfrm flipV="1">
            <a:off x="5143554" y="3200798"/>
            <a:ext cx="1808944" cy="904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4A645B7-B475-9D43-8902-69378A2DB954}"/>
              </a:ext>
            </a:extLst>
          </p:cNvPr>
          <p:cNvCxnSpPr>
            <a:cxnSpLocks/>
          </p:cNvCxnSpPr>
          <p:nvPr/>
        </p:nvCxnSpPr>
        <p:spPr>
          <a:xfrm flipV="1">
            <a:off x="6151234" y="2163431"/>
            <a:ext cx="0" cy="1046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BAB437-671F-B24B-A594-29852BEDB327}"/>
              </a:ext>
            </a:extLst>
          </p:cNvPr>
          <p:cNvCxnSpPr>
            <a:cxnSpLocks/>
          </p:cNvCxnSpPr>
          <p:nvPr/>
        </p:nvCxnSpPr>
        <p:spPr>
          <a:xfrm flipV="1">
            <a:off x="5143554" y="3209846"/>
            <a:ext cx="0" cy="479722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C415867-4C25-C34E-806D-2488D7BCAB41}"/>
              </a:ext>
            </a:extLst>
          </p:cNvPr>
          <p:cNvCxnSpPr>
            <a:cxnSpLocks/>
          </p:cNvCxnSpPr>
          <p:nvPr/>
        </p:nvCxnSpPr>
        <p:spPr>
          <a:xfrm flipV="1">
            <a:off x="2568234" y="4394898"/>
            <a:ext cx="0" cy="94324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F3E70AC-7F33-E042-BE73-BB555FC64004}"/>
                  </a:ext>
                </a:extLst>
              </p:cNvPr>
              <p:cNvSpPr/>
              <p:nvPr/>
            </p:nvSpPr>
            <p:spPr>
              <a:xfrm>
                <a:off x="1513925" y="2796183"/>
                <a:ext cx="6844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F3E70AC-7F33-E042-BE73-BB555FC64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25" y="2796183"/>
                <a:ext cx="68441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769B70A-7CBD-684A-B7B2-2C657D1C8BC7}"/>
                  </a:ext>
                </a:extLst>
              </p:cNvPr>
              <p:cNvSpPr/>
              <p:nvPr/>
            </p:nvSpPr>
            <p:spPr>
              <a:xfrm>
                <a:off x="4814153" y="3694096"/>
                <a:ext cx="657872" cy="3385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sty m:val="p"/>
                        </m:rP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𝑛h</m:t>
                      </m:r>
                    </m:oMath>
                  </m:oMathPara>
                </a14:m>
                <a:endParaRPr lang="en-DE" sz="16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769B70A-7CBD-684A-B7B2-2C657D1C8B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153" y="3694096"/>
                <a:ext cx="657872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E77703C-A30B-B34F-B9A6-FE0DDD7E1DFB}"/>
                  </a:ext>
                </a:extLst>
              </p:cNvPr>
              <p:cNvSpPr/>
              <p:nvPr/>
            </p:nvSpPr>
            <p:spPr>
              <a:xfrm>
                <a:off x="5921523" y="1760845"/>
                <a:ext cx="4594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E77703C-A30B-B34F-B9A6-FE0DDD7E1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523" y="1760845"/>
                <a:ext cx="459421" cy="36933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62FFB0D-9AF5-7547-895F-FA66221E0B7A}"/>
              </a:ext>
            </a:extLst>
          </p:cNvPr>
          <p:cNvCxnSpPr>
            <a:cxnSpLocks/>
          </p:cNvCxnSpPr>
          <p:nvPr/>
        </p:nvCxnSpPr>
        <p:spPr>
          <a:xfrm>
            <a:off x="1589578" y="3209846"/>
            <a:ext cx="2337076" cy="0"/>
          </a:xfrm>
          <a:prstGeom prst="straightConnector1">
            <a:avLst/>
          </a:prstGeom>
          <a:ln w="28575" cap="rnd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7F4036B-C8E2-694D-BA2D-D17E91BF4DDA}"/>
              </a:ext>
            </a:extLst>
          </p:cNvPr>
          <p:cNvCxnSpPr>
            <a:cxnSpLocks/>
          </p:cNvCxnSpPr>
          <p:nvPr/>
        </p:nvCxnSpPr>
        <p:spPr>
          <a:xfrm>
            <a:off x="3926654" y="3209846"/>
            <a:ext cx="0" cy="1188607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1047C60-FAB8-5B41-B429-2F3942181108}"/>
              </a:ext>
            </a:extLst>
          </p:cNvPr>
          <p:cNvCxnSpPr>
            <a:cxnSpLocks/>
          </p:cNvCxnSpPr>
          <p:nvPr/>
        </p:nvCxnSpPr>
        <p:spPr>
          <a:xfrm>
            <a:off x="2568234" y="4398453"/>
            <a:ext cx="2574855" cy="1"/>
          </a:xfrm>
          <a:prstGeom prst="straightConnector1">
            <a:avLst/>
          </a:prstGeom>
          <a:ln w="28575" cap="rnd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C63E395-D2BC-B246-9D85-5C9B8CC5917E}"/>
              </a:ext>
            </a:extLst>
          </p:cNvPr>
          <p:cNvCxnSpPr>
            <a:cxnSpLocks/>
            <a:endCxn id="48" idx="2"/>
          </p:cNvCxnSpPr>
          <p:nvPr/>
        </p:nvCxnSpPr>
        <p:spPr>
          <a:xfrm flipV="1">
            <a:off x="5143089" y="4032650"/>
            <a:ext cx="0" cy="362248"/>
          </a:xfrm>
          <a:prstGeom prst="straightConnector1">
            <a:avLst/>
          </a:prstGeom>
          <a:ln w="28575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D96FB2B-582B-694A-A0C7-7474A7E2251C}"/>
                  </a:ext>
                </a:extLst>
              </p:cNvPr>
              <p:cNvSpPr/>
              <p:nvPr/>
            </p:nvSpPr>
            <p:spPr>
              <a:xfrm>
                <a:off x="6517072" y="2761213"/>
                <a:ext cx="464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D96FB2B-582B-694A-A0C7-7474A7E22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072" y="2761213"/>
                <a:ext cx="46480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2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B4CA-725B-A747-8273-7AD678C1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Recurrent Neural Network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B497A-6FF1-A44F-AE19-CA6084A602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0176" y="1592264"/>
            <a:ext cx="5151698" cy="4537074"/>
          </a:xfrm>
        </p:spPr>
        <p:txBody>
          <a:bodyPr/>
          <a:lstStyle/>
          <a:p>
            <a:r>
              <a:rPr lang="en-US" dirty="0"/>
              <a:t>Each state gets the “recent” information</a:t>
            </a:r>
          </a:p>
          <a:p>
            <a:r>
              <a:rPr lang="en-GB" dirty="0"/>
              <a:t>Long-term dependencies </a:t>
            </a:r>
            <a:r>
              <a:rPr lang="en-US" dirty="0"/>
              <a:t>gets lost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70B24F-BBBF-D748-9F8A-5C3FE01BFC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CA263-2F51-E94A-BFA1-D072C4204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DACEC-7E1D-824C-91D3-3E6904472B8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Sven Mayer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61B4B-E6E5-1046-9951-3718968B892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8D10AF5-14C9-1F42-82FA-67C4F1B6FA30}"/>
              </a:ext>
            </a:extLst>
          </p:cNvPr>
          <p:cNvSpPr/>
          <p:nvPr/>
        </p:nvSpPr>
        <p:spPr>
          <a:xfrm>
            <a:off x="1681880" y="1712785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A9F1B8-4492-4A42-8AB4-E4E9AC18A554}"/>
                  </a:ext>
                </a:extLst>
              </p:cNvPr>
              <p:cNvSpPr/>
              <p:nvPr/>
            </p:nvSpPr>
            <p:spPr>
              <a:xfrm>
                <a:off x="1719332" y="1917357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7A9F1B8-4492-4A42-8AB4-E4E9AC18A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1917357"/>
                <a:ext cx="705450" cy="369332"/>
              </a:xfrm>
              <a:prstGeom prst="rect">
                <a:avLst/>
              </a:prstGeom>
              <a:blipFill>
                <a:blip r:embed="rId2"/>
                <a:stretch>
                  <a:fillRect b="-20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FD98D2-BC63-2943-93BB-C717ECABBB4E}"/>
                  </a:ext>
                </a:extLst>
              </p:cNvPr>
              <p:cNvSpPr/>
              <p:nvPr/>
            </p:nvSpPr>
            <p:spPr>
              <a:xfrm>
                <a:off x="2971327" y="1880612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FD98D2-BC63-2943-93BB-C717ECABB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1880612"/>
                <a:ext cx="478977" cy="369332"/>
              </a:xfrm>
              <a:prstGeom prst="rect">
                <a:avLst/>
              </a:prstGeom>
              <a:blipFill>
                <a:blip r:embed="rId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A0DA263-7311-D849-8DE7-9E5531CACDD8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1158552" y="210202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39CCF5-1093-A74D-9AD0-02E9D9C2FF0D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2447999" y="210202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4A9255-1928-8F47-ACA7-CBA66283A49B}"/>
                  </a:ext>
                </a:extLst>
              </p:cNvPr>
              <p:cNvSpPr/>
              <p:nvPr/>
            </p:nvSpPr>
            <p:spPr>
              <a:xfrm>
                <a:off x="775947" y="1880612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34A9255-1928-8F47-ACA7-CBA66283A4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1880612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0F1BE3EB-438B-DD49-8E9C-FDE745E087A3}"/>
              </a:ext>
            </a:extLst>
          </p:cNvPr>
          <p:cNvSpPr/>
          <p:nvPr/>
        </p:nvSpPr>
        <p:spPr>
          <a:xfrm>
            <a:off x="1681880" y="2712672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173B79-4818-454A-9975-49BD8B9A0CB5}"/>
                  </a:ext>
                </a:extLst>
              </p:cNvPr>
              <p:cNvSpPr/>
              <p:nvPr/>
            </p:nvSpPr>
            <p:spPr>
              <a:xfrm>
                <a:off x="1719332" y="2917244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1173B79-4818-454A-9975-49BD8B9A0C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2917244"/>
                <a:ext cx="70545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FECA89-BEE0-6440-A42D-248D45BB9B7D}"/>
                  </a:ext>
                </a:extLst>
              </p:cNvPr>
              <p:cNvSpPr/>
              <p:nvPr/>
            </p:nvSpPr>
            <p:spPr>
              <a:xfrm>
                <a:off x="2971327" y="2880499"/>
                <a:ext cx="4736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CFECA89-BEE0-6440-A42D-248D45BB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2880499"/>
                <a:ext cx="473656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06FDB-AD63-D045-820B-558D6F41723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1158552" y="3101910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D8B4355-F054-C844-A804-B77449FE002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2447999" y="3101910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72CC86-9D2A-0241-89D1-3E1E9AB4A014}"/>
                  </a:ext>
                </a:extLst>
              </p:cNvPr>
              <p:cNvSpPr/>
              <p:nvPr/>
            </p:nvSpPr>
            <p:spPr>
              <a:xfrm>
                <a:off x="775947" y="2880499"/>
                <a:ext cx="4719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572CC86-9D2A-0241-89D1-3E1E9AB4A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2880499"/>
                <a:ext cx="471988" cy="369332"/>
              </a:xfrm>
              <a:prstGeom prst="rect">
                <a:avLst/>
              </a:prstGeom>
              <a:blipFill>
                <a:blip r:embed="rId7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0571E5-4F84-3A4B-8432-E54E6F7BC2F8}"/>
              </a:ext>
            </a:extLst>
          </p:cNvPr>
          <p:cNvCxnSpPr>
            <a:stCxn id="28" idx="4"/>
            <a:endCxn id="35" idx="0"/>
          </p:cNvCxnSpPr>
          <p:nvPr/>
        </p:nvCxnSpPr>
        <p:spPr>
          <a:xfrm>
            <a:off x="2064940" y="2491261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9F328856-0BA5-A14D-9484-0D9135F6E740}"/>
              </a:ext>
            </a:extLst>
          </p:cNvPr>
          <p:cNvSpPr/>
          <p:nvPr/>
        </p:nvSpPr>
        <p:spPr>
          <a:xfrm>
            <a:off x="1681880" y="3712559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52159A-15C7-A442-AB2C-ADBD872D7EDD}"/>
                  </a:ext>
                </a:extLst>
              </p:cNvPr>
              <p:cNvSpPr/>
              <p:nvPr/>
            </p:nvSpPr>
            <p:spPr>
              <a:xfrm>
                <a:off x="1719332" y="3917131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752159A-15C7-A442-AB2C-ADBD872D7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332" y="3917131"/>
                <a:ext cx="705450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0DAC36B-2C6C-A545-B944-5411E9991BD6}"/>
                  </a:ext>
                </a:extLst>
              </p:cNvPr>
              <p:cNvSpPr/>
              <p:nvPr/>
            </p:nvSpPr>
            <p:spPr>
              <a:xfrm>
                <a:off x="2971327" y="3880386"/>
                <a:ext cx="478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0DAC36B-2C6C-A545-B944-5411E9991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27" y="3880386"/>
                <a:ext cx="478977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9DDF1D-5661-704E-90C2-29FC2FFDBEA4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1158552" y="4101797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8C8523-6103-A74D-974E-8F9F771E1B6E}"/>
              </a:ext>
            </a:extLst>
          </p:cNvPr>
          <p:cNvCxnSpPr>
            <a:cxnSpLocks/>
            <a:stCxn id="44" idx="6"/>
          </p:cNvCxnSpPr>
          <p:nvPr/>
        </p:nvCxnSpPr>
        <p:spPr>
          <a:xfrm>
            <a:off x="2447999" y="4101797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BDCD700-019C-084D-AC6F-2A41E3B73118}"/>
                  </a:ext>
                </a:extLst>
              </p:cNvPr>
              <p:cNvSpPr/>
              <p:nvPr/>
            </p:nvSpPr>
            <p:spPr>
              <a:xfrm>
                <a:off x="775947" y="3880386"/>
                <a:ext cx="4773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BDCD700-019C-084D-AC6F-2A41E3B731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7" y="3880386"/>
                <a:ext cx="477310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9A5C5F7-15ED-0B4B-8879-191E9FF3E69D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2064940" y="3491148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7AB339F-017F-DA45-A232-3166D7FC7D97}"/>
              </a:ext>
            </a:extLst>
          </p:cNvPr>
          <p:cNvCxnSpPr>
            <a:cxnSpLocks/>
          </p:cNvCxnSpPr>
          <p:nvPr/>
        </p:nvCxnSpPr>
        <p:spPr>
          <a:xfrm>
            <a:off x="2060218" y="4491035"/>
            <a:ext cx="0" cy="2214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02CE76E-17BF-214A-9EB3-19F4A0CC86B9}"/>
                  </a:ext>
                </a:extLst>
              </p:cNvPr>
              <p:cNvSpPr/>
              <p:nvPr/>
            </p:nvSpPr>
            <p:spPr>
              <a:xfrm>
                <a:off x="1899757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02CE76E-17BF-214A-9EB3-19F4A0CC8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57" y="4712446"/>
                <a:ext cx="3209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4F8899AB-780E-164F-B7C3-C75A6FF82F64}"/>
              </a:ext>
            </a:extLst>
          </p:cNvPr>
          <p:cNvSpPr/>
          <p:nvPr/>
        </p:nvSpPr>
        <p:spPr>
          <a:xfrm>
            <a:off x="1677158" y="5074635"/>
            <a:ext cx="766119" cy="778476"/>
          </a:xfrm>
          <a:prstGeom prst="ellipse">
            <a:avLst/>
          </a:prstGeom>
          <a:solidFill>
            <a:srgbClr val="D9E5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322BD27-4EB0-3E49-8C28-3BE7EF44C0F5}"/>
                  </a:ext>
                </a:extLst>
              </p:cNvPr>
              <p:cNvSpPr/>
              <p:nvPr/>
            </p:nvSpPr>
            <p:spPr>
              <a:xfrm>
                <a:off x="1714610" y="5279207"/>
                <a:ext cx="705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322BD27-4EB0-3E49-8C28-3BE7EF44C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610" y="5279207"/>
                <a:ext cx="705450" cy="369332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8D38FD3-9528-A044-BDFD-B2A6A52F39A8}"/>
                  </a:ext>
                </a:extLst>
              </p:cNvPr>
              <p:cNvSpPr/>
              <p:nvPr/>
            </p:nvSpPr>
            <p:spPr>
              <a:xfrm>
                <a:off x="2966605" y="5242462"/>
                <a:ext cx="4798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18D38FD3-9528-A044-BDFD-B2A6A52F3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05" y="5242462"/>
                <a:ext cx="479811" cy="36933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B210918-9F1D-3E4E-8786-D8D144B2DAB3}"/>
              </a:ext>
            </a:extLst>
          </p:cNvPr>
          <p:cNvCxnSpPr>
            <a:cxnSpLocks/>
            <a:endCxn id="54" idx="2"/>
          </p:cNvCxnSpPr>
          <p:nvPr/>
        </p:nvCxnSpPr>
        <p:spPr>
          <a:xfrm>
            <a:off x="1153830" y="5463873"/>
            <a:ext cx="523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8DB68C7-7E16-A54D-B2B3-F3ECAF3D1694}"/>
              </a:ext>
            </a:extLst>
          </p:cNvPr>
          <p:cNvCxnSpPr>
            <a:cxnSpLocks/>
            <a:stCxn id="54" idx="6"/>
          </p:cNvCxnSpPr>
          <p:nvPr/>
        </p:nvCxnSpPr>
        <p:spPr>
          <a:xfrm>
            <a:off x="2443277" y="5463873"/>
            <a:ext cx="4681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739891E-7F23-4543-8BF3-B433BB460D3B}"/>
                  </a:ext>
                </a:extLst>
              </p:cNvPr>
              <p:cNvSpPr/>
              <p:nvPr/>
            </p:nvSpPr>
            <p:spPr>
              <a:xfrm>
                <a:off x="771225" y="5242462"/>
                <a:ext cx="4914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739891E-7F23-4543-8BF3-B433BB460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25" y="5242462"/>
                <a:ext cx="49141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FB34A9-1CA3-EB49-A558-30A84DF8A813}"/>
                  </a:ext>
                </a:extLst>
              </p:cNvPr>
              <p:cNvSpPr/>
              <p:nvPr/>
            </p:nvSpPr>
            <p:spPr>
              <a:xfrm>
                <a:off x="3046049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FB34A9-1CA3-EB49-A558-30A84DF8A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049" y="4712446"/>
                <a:ext cx="32092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9467C87-602D-A64B-8059-CED13CEB90C9}"/>
                  </a:ext>
                </a:extLst>
              </p:cNvPr>
              <p:cNvSpPr/>
              <p:nvPr/>
            </p:nvSpPr>
            <p:spPr>
              <a:xfrm>
                <a:off x="832909" y="4712446"/>
                <a:ext cx="3209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DE" dirty="0"/>
              </a:p>
            </p:txBody>
          </p:sp>
        </mc:Choice>
        <mc:Fallback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9467C87-602D-A64B-8059-CED13CEB9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09" y="4712446"/>
                <a:ext cx="32092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47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27AF5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44546A"/>
    </a:dk2>
    <a:lt2>
      <a:srgbClr val="E7E6E6"/>
    </a:lt2>
    <a:accent1>
      <a:srgbClr val="427AF5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35935</TotalTime>
  <Words>668</Words>
  <Application>Microsoft Macintosh PowerPoint</Application>
  <PresentationFormat>Widescreen</PresentationFormat>
  <Paragraphs>186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CMS</vt:lpstr>
      <vt:lpstr>HelveticaNeueLT Std Med</vt:lpstr>
      <vt:lpstr>Monaco</vt:lpstr>
      <vt:lpstr>Wingdings</vt:lpstr>
      <vt:lpstr>Office Theme</vt:lpstr>
      <vt:lpstr>Practical Machine Learning</vt:lpstr>
      <vt:lpstr>Model Layers</vt:lpstr>
      <vt:lpstr>Sequence Data</vt:lpstr>
      <vt:lpstr>Recurrent Neural Network (RNN)</vt:lpstr>
      <vt:lpstr>Recap Perceptron</vt:lpstr>
      <vt:lpstr>Recurrent Neural Network (RNN)</vt:lpstr>
      <vt:lpstr>Recurrent Neural Network</vt:lpstr>
      <vt:lpstr>Recurrent Neural Network</vt:lpstr>
      <vt:lpstr>Recurrent Neural Network</vt:lpstr>
      <vt:lpstr>RNN in TensorFlow</vt:lpstr>
      <vt:lpstr>Long Short-Term Memory (LSTM)</vt:lpstr>
      <vt:lpstr>Long Short-Term Memory (LSTM)</vt:lpstr>
      <vt:lpstr>Long Short-Term Memory (LSTM)</vt:lpstr>
      <vt:lpstr>Long Short-Term Memory (LSTM)</vt:lpstr>
      <vt:lpstr>LSTM in TensorFlow</vt:lpstr>
      <vt:lpstr>Conclusion</vt:lpstr>
      <vt:lpstr>License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Machine Learning</dc:title>
  <dc:subject/>
  <dc:creator>Sven Mayer</dc:creator>
  <cp:keywords/>
  <dc:description/>
  <cp:lastModifiedBy>Sven Mayer</cp:lastModifiedBy>
  <cp:revision>600</cp:revision>
  <dcterms:created xsi:type="dcterms:W3CDTF">2017-10-10T14:10:45Z</dcterms:created>
  <dcterms:modified xsi:type="dcterms:W3CDTF">2021-06-13T18:36:30Z</dcterms:modified>
  <cp:category/>
</cp:coreProperties>
</file>