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949" r:id="rId3"/>
    <p:sldId id="938" r:id="rId4"/>
    <p:sldId id="939" r:id="rId5"/>
    <p:sldId id="934" r:id="rId6"/>
    <p:sldId id="935" r:id="rId7"/>
    <p:sldId id="951" r:id="rId8"/>
    <p:sldId id="936" r:id="rId9"/>
    <p:sldId id="937" r:id="rId10"/>
    <p:sldId id="940" r:id="rId11"/>
    <p:sldId id="950" r:id="rId12"/>
    <p:sldId id="912" r:id="rId13"/>
    <p:sldId id="9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3FF"/>
    <a:srgbClr val="008800"/>
    <a:srgbClr val="D9E5FF"/>
    <a:srgbClr val="BA2120"/>
    <a:srgbClr val="427BF5"/>
    <a:srgbClr val="3283FF"/>
    <a:srgbClr val="AA21FF"/>
    <a:srgbClr val="059340"/>
    <a:srgbClr val="FFDE45"/>
    <a:srgbClr val="42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83755" autoAdjust="0"/>
  </p:normalViewPr>
  <p:slideViewPr>
    <p:cSldViewPr snapToGrid="0" showGuides="1">
      <p:cViewPr>
        <p:scale>
          <a:sx n="108" d="100"/>
          <a:sy n="108" d="100"/>
        </p:scale>
        <p:origin x="528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18.06.21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8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2.049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Generative Adversarial Network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rn server patch panel in data center">
            <a:extLst>
              <a:ext uri="{FF2B5EF4-FFF2-40B4-BE49-F238E27FC236}">
                <a16:creationId xmlns:a16="http://schemas.microsoft.com/office/drawing/2014/main" id="{FD592AE8-A6F6-7B42-844B-6F7C6C69A0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60" b="5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DFD8-156A-6041-8D70-2C783CE4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7B203-666D-DB41-BE3E-EFB9BB576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4B4C2-1B87-0147-B0CC-941B50E51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475DC-89CE-9247-AF03-23CC8D70A7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0D12-C260-8A42-9580-7FA30B3A9AA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12105-8AE0-C74F-A36C-963D457E67F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55E0E-69AB-F949-B413-92CAC964FE8E}"/>
              </a:ext>
            </a:extLst>
          </p:cNvPr>
          <p:cNvSpPr/>
          <p:nvPr/>
        </p:nvSpPr>
        <p:spPr>
          <a:xfrm>
            <a:off x="0" y="2481623"/>
            <a:ext cx="12192000" cy="1379178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During the training process the generator and the discriminator improve each other by both getting better each trying to outperform the other model.</a:t>
            </a:r>
          </a:p>
        </p:txBody>
      </p:sp>
    </p:spTree>
    <p:extLst>
      <p:ext uri="{BB962C8B-B14F-4D97-AF65-F5344CB8AC3E}">
        <p14:creationId xmlns:p14="http://schemas.microsoft.com/office/powerpoint/2010/main" val="77888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1B38-DB77-7647-B7C9-88BC3AB3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good Generator?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71E40-1168-BC4F-80BC-0DC6E1768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489C3-BEB0-D940-85AA-431F656428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DE036-14A9-914B-8582-76EC85B50D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B9A84-F28C-3D4E-A7BF-EA548C27EE2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DA001-57CD-5242-9506-7165C303D2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1E5439-337B-8E42-BB40-3AE97240529E}"/>
              </a:ext>
            </a:extLst>
          </p:cNvPr>
          <p:cNvSpPr/>
          <p:nvPr/>
        </p:nvSpPr>
        <p:spPr>
          <a:xfrm>
            <a:off x="0" y="2481623"/>
            <a:ext cx="12192000" cy="1379178"/>
          </a:xfrm>
          <a:prstGeom prst="rect">
            <a:avLst/>
          </a:prstGeom>
          <a:solidFill>
            <a:srgbClr val="D9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0" tIns="180000" rIns="3600000" bIns="180000" rtlCol="0" anchor="t" anchorCtr="0">
            <a:spAutoFit/>
          </a:bodyPr>
          <a:lstStyle/>
          <a:p>
            <a:pPr marL="177800">
              <a:tabLst>
                <a:tab pos="7019925" algn="l"/>
              </a:tabLst>
            </a:pPr>
            <a:r>
              <a:rPr lang="en-US" sz="2200" i="1" dirty="0">
                <a:solidFill>
                  <a:schemeClr val="tx1"/>
                </a:solidFill>
              </a:rPr>
              <a:t>In the end the generator is should be so good to fool the discriminator. Thus, the discriminator needs to guess fake or real (accuracy is ~.5).</a:t>
            </a:r>
          </a:p>
        </p:txBody>
      </p:sp>
    </p:spTree>
    <p:extLst>
      <p:ext uri="{BB962C8B-B14F-4D97-AF65-F5344CB8AC3E}">
        <p14:creationId xmlns:p14="http://schemas.microsoft.com/office/powerpoint/2010/main" val="406293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/>
            <a:r>
              <a:rPr lang="en-US"/>
              <a:t>Generator</a:t>
            </a:r>
            <a:endParaRPr lang="en-US" dirty="0"/>
          </a:p>
          <a:p>
            <a:pPr fontAlgn="base"/>
            <a:r>
              <a:rPr lang="en-US" dirty="0"/>
              <a:t>Discriminator</a:t>
            </a:r>
          </a:p>
          <a:p>
            <a:pPr fontAlgn="base"/>
            <a:r>
              <a:rPr lang="en-US" dirty="0"/>
              <a:t>Generator tries to outperform the Discriminator to detect is if it is a real or fake image</a:t>
            </a:r>
          </a:p>
          <a:p>
            <a:pPr fontAlgn="base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GB" dirty="0"/>
              <a:t>Generative Adversarial Network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CE3E4-2CCE-C64E-BE58-C93A86413A10}"/>
              </a:ext>
            </a:extLst>
          </p:cNvPr>
          <p:cNvSpPr txBox="1"/>
          <p:nvPr/>
        </p:nvSpPr>
        <p:spPr>
          <a:xfrm>
            <a:off x="-3929449" y="-111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Generative Adversarial Network (GAN)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078C7C-A3DE-EE4B-93D9-0C26829E2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D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28D0CB-7156-AF40-A1C7-2C2F8765C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346F67-3063-CA4E-A506-D8D86E2EE4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9AD3987-26BA-49DC-BA24-72731371DC9F}" type="slidenum">
              <a:rPr lang="de-DE" smtClean="0"/>
              <a:t>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solidFill>
                <a:srgbClr val="D9E5F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32" y="2406993"/>
                <a:ext cx="2691291" cy="1440160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75628" y="2908294"/>
            <a:ext cx="12811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speaker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2375768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>
            <a:off x="6102899" y="2911049"/>
            <a:ext cx="792088" cy="432048"/>
          </a:xfrm>
          <a:prstGeom prst="rightArrow">
            <a:avLst/>
          </a:prstGeom>
          <a:solidFill>
            <a:srgbClr val="3183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CE486-E5D2-B443-B64F-7B58554C7497}"/>
              </a:ext>
            </a:extLst>
          </p:cNvPr>
          <p:cNvSpPr txBox="1"/>
          <p:nvPr/>
        </p:nvSpPr>
        <p:spPr>
          <a:xfrm>
            <a:off x="4209620" y="4965652"/>
            <a:ext cx="8515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DE" sz="2400" dirty="0"/>
              <a:t>GAN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A887AD-3025-6843-A193-7E4E392598F1}"/>
              </a:ext>
            </a:extLst>
          </p:cNvPr>
          <p:cNvCxnSpPr>
            <a:cxnSpLocks/>
          </p:cNvCxnSpPr>
          <p:nvPr/>
        </p:nvCxnSpPr>
        <p:spPr>
          <a:xfrm flipV="1">
            <a:off x="4624613" y="4238368"/>
            <a:ext cx="0" cy="69197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Black Amazon Echo On Table">
            <a:extLst>
              <a:ext uri="{FF2B5EF4-FFF2-40B4-BE49-F238E27FC236}">
                <a16:creationId xmlns:a16="http://schemas.microsoft.com/office/drawing/2014/main" id="{A48F6620-2076-3845-A301-B09D88378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5"/>
          <a:stretch/>
        </p:blipFill>
        <p:spPr bwMode="auto">
          <a:xfrm>
            <a:off x="7049247" y="1921860"/>
            <a:ext cx="1504656" cy="24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B6FE-6ED1-B848-A8D2-E4F90DC2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B3C2-5BA9-3A4C-BE0C-85B0A6414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5F309-4409-B749-91FE-89C00A9657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3D34E-2546-D34E-91A2-63A878965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32DE9-5EC9-344E-9E1D-96958112747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77933-3B9B-7D4F-A401-3DB8CDBDB5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ED0C9-636F-6D48-9257-6291C7489333}"/>
              </a:ext>
            </a:extLst>
          </p:cNvPr>
          <p:cNvSpPr/>
          <p:nvPr/>
        </p:nvSpPr>
        <p:spPr>
          <a:xfrm>
            <a:off x="600323" y="5527518"/>
            <a:ext cx="3656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thispersondoesnotexist.com</a:t>
            </a:r>
            <a:r>
              <a:rPr lang="en-US" sz="1400" dirty="0"/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D8BF0-6748-344B-A141-53848B60A4D1}"/>
              </a:ext>
            </a:extLst>
          </p:cNvPr>
          <p:cNvSpPr/>
          <p:nvPr/>
        </p:nvSpPr>
        <p:spPr>
          <a:xfrm>
            <a:off x="600324" y="5768975"/>
            <a:ext cx="795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/>
              <a:t>Karras</a:t>
            </a:r>
            <a:r>
              <a:rPr lang="en-GB" sz="1200" dirty="0"/>
              <a:t>, </a:t>
            </a:r>
            <a:r>
              <a:rPr lang="en-GB" sz="1200" dirty="0" err="1"/>
              <a:t>Tero</a:t>
            </a:r>
            <a:r>
              <a:rPr lang="en-GB" sz="1200" dirty="0"/>
              <a:t>, et al. "</a:t>
            </a:r>
            <a:r>
              <a:rPr lang="en-GB" sz="1200" dirty="0" err="1"/>
              <a:t>Analyzing</a:t>
            </a:r>
            <a:r>
              <a:rPr lang="en-GB" sz="1200" dirty="0"/>
              <a:t> and improving the image quality of </a:t>
            </a:r>
            <a:r>
              <a:rPr lang="en-GB" sz="1200" dirty="0" err="1"/>
              <a:t>stylegan</a:t>
            </a:r>
            <a:r>
              <a:rPr lang="en-GB" sz="1200" dirty="0"/>
              <a:t>." </a:t>
            </a:r>
            <a:r>
              <a:rPr lang="en-GB" sz="1200" i="1" dirty="0"/>
              <a:t>Proceedings of the IEEE/CVF Conference on Computer Vision and Pattern Recognition</a:t>
            </a:r>
            <a:r>
              <a:rPr lang="en-GB" sz="1200" dirty="0"/>
              <a:t>. 2020. DOI: </a:t>
            </a:r>
            <a:r>
              <a:rPr lang="en-GB" sz="1200" dirty="0">
                <a:hlinkClick r:id="rId3"/>
              </a:rPr>
              <a:t>https://arxiv.org/abs/1912.04958</a:t>
            </a:r>
            <a:r>
              <a:rPr lang="en-GB" sz="1200" dirty="0"/>
              <a:t> </a:t>
            </a:r>
            <a:endParaRPr lang="en-GB" sz="1200" b="1" dirty="0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C32180A-FE59-AF4C-96DE-EEC88610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4" y="1884941"/>
            <a:ext cx="2653078" cy="2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F64AC46F-61AE-DC4D-9E13-E0F164FA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6" y="1884941"/>
            <a:ext cx="2653078" cy="2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23EB03C1-3C35-394D-8C87-C524B41A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0" y="1884941"/>
            <a:ext cx="2653078" cy="2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1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1EE1-5907-5E4F-A19E-14A6CFB5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Transfer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C4129-235B-5541-9EA3-862D986E3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15773-8D11-7642-B72F-BDB1149920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7855C-7FE6-4343-988B-9283066E0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8110-5876-854A-AB41-B1CA8151159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F8739-D003-0843-BFA2-BF4407CB77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3272C-C7D1-4547-94B0-C0DF19DFCD1F}"/>
              </a:ext>
            </a:extLst>
          </p:cNvPr>
          <p:cNvSpPr/>
          <p:nvPr/>
        </p:nvSpPr>
        <p:spPr>
          <a:xfrm>
            <a:off x="577931" y="5803639"/>
            <a:ext cx="8073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Isola, Phillip, et al. "Image-to-image translation with conditional adversarial networks." 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Proceedings of the IEEE conference on computer vision and pattern recognition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. 2017. DOI: https://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arxiv.org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/abs/1611.07004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B0438-964B-3943-9636-0455AAD9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4" y="1470526"/>
            <a:ext cx="8148930" cy="3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952270-638B-F040-9974-53C5B56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Network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912828-1F45-6344-ACC8-EAEC2D5A5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Create Data</a:t>
            </a:r>
          </a:p>
          <a:p>
            <a:r>
              <a:rPr lang="en-US" dirty="0"/>
              <a:t>Style Transfer</a:t>
            </a:r>
          </a:p>
          <a:p>
            <a:r>
              <a:rPr lang="en-US" dirty="0"/>
              <a:t>Increase Image Resolution (super-resolution)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2D77D4-BF99-274E-BBEB-35363242F6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898948-D5B9-BB4C-8C2D-72501CB531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2651-F8A1-7644-97C0-CD431CCACD6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2113-D5A9-EC4A-938A-6BDF4E787E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27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Generative Adversarial Network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4A414-16D3-2F43-8F7C-2A21A2D5C393}"/>
              </a:ext>
            </a:extLst>
          </p:cNvPr>
          <p:cNvSpPr/>
          <p:nvPr/>
        </p:nvSpPr>
        <p:spPr>
          <a:xfrm>
            <a:off x="2388313" y="278610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8A77-4F85-4D4B-8599-945547BF11F6}"/>
              </a:ext>
            </a:extLst>
          </p:cNvPr>
          <p:cNvSpPr/>
          <p:nvPr/>
        </p:nvSpPr>
        <p:spPr>
          <a:xfrm>
            <a:off x="4586712" y="430139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ECBCE-FCF6-6048-AB7B-4AC2FA761D96}"/>
              </a:ext>
            </a:extLst>
          </p:cNvPr>
          <p:cNvSpPr/>
          <p:nvPr/>
        </p:nvSpPr>
        <p:spPr>
          <a:xfrm>
            <a:off x="1203215" y="437003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/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08F11D7-FEDF-8447-91BA-4B0146CE5E23}"/>
              </a:ext>
            </a:extLst>
          </p:cNvPr>
          <p:cNvSpPr/>
          <p:nvPr/>
        </p:nvSpPr>
        <p:spPr>
          <a:xfrm>
            <a:off x="1203215" y="2864182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/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84FBEC-7AE5-6149-A45F-28F22FC3DB9C}"/>
              </a:ext>
            </a:extLst>
          </p:cNvPr>
          <p:cNvCxnSpPr>
            <a:cxnSpLocks/>
            <a:stCxn id="13" idx="6"/>
            <a:endCxn id="8" idx="1"/>
          </p:cNvCxnSpPr>
          <p:nvPr/>
        </p:nvCxnSpPr>
        <p:spPr>
          <a:xfrm flipV="1">
            <a:off x="1722979" y="3107554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/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DE" dirty="0"/>
                  <a:t>random vector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  <a:blipFill>
                <a:blip r:embed="rId5"/>
                <a:stretch>
                  <a:fillRect l="-3067" t="-6667" r="-12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F392636-714B-4642-84A3-318EC95587BF}"/>
              </a:ext>
            </a:extLst>
          </p:cNvPr>
          <p:cNvSpPr/>
          <p:nvPr/>
        </p:nvSpPr>
        <p:spPr>
          <a:xfrm>
            <a:off x="5135498" y="2857891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/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29CAC4-D2E2-B74C-93B5-C911B50990F5}"/>
              </a:ext>
            </a:extLst>
          </p:cNvPr>
          <p:cNvCxnSpPr>
            <a:cxnSpLocks/>
            <a:stCxn id="8" idx="3"/>
            <a:endCxn id="23" idx="2"/>
          </p:cNvCxnSpPr>
          <p:nvPr/>
        </p:nvCxnSpPr>
        <p:spPr>
          <a:xfrm>
            <a:off x="4005649" y="3107554"/>
            <a:ext cx="11298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8D62C5-068A-CB46-B966-CE2CB4EA4A4A}"/>
              </a:ext>
            </a:extLst>
          </p:cNvPr>
          <p:cNvCxnSpPr>
            <a:cxnSpLocks/>
            <a:stCxn id="23" idx="4"/>
            <a:endCxn id="10" idx="0"/>
          </p:cNvCxnSpPr>
          <p:nvPr/>
        </p:nvCxnSpPr>
        <p:spPr>
          <a:xfrm>
            <a:off x="5395380" y="3357217"/>
            <a:ext cx="0" cy="944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162AB8-29EB-1340-88AC-CEC4A3DE3218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>
            <a:off x="1722979" y="4619697"/>
            <a:ext cx="2863733" cy="3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DF4170-C6F1-D241-B9B7-EEF11226CDB0}"/>
              </a:ext>
            </a:extLst>
          </p:cNvPr>
          <p:cNvCxnSpPr>
            <a:cxnSpLocks/>
          </p:cNvCxnSpPr>
          <p:nvPr/>
        </p:nvCxnSpPr>
        <p:spPr>
          <a:xfrm flipV="1">
            <a:off x="6204048" y="4619698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852477" y="4265781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 Loss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6852477" y="2760600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 Loss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74698-D9C2-4B45-8E1E-C7E78F477B59}"/>
              </a:ext>
            </a:extLst>
          </p:cNvPr>
          <p:cNvCxnSpPr>
            <a:cxnSpLocks/>
            <a:stCxn id="10" idx="3"/>
            <a:endCxn id="42" idx="1"/>
          </p:cNvCxnSpPr>
          <p:nvPr/>
        </p:nvCxnSpPr>
        <p:spPr>
          <a:xfrm flipV="1">
            <a:off x="6204048" y="3114517"/>
            <a:ext cx="648429" cy="150832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2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Generative Adversarial Network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4A414-16D3-2F43-8F7C-2A21A2D5C393}"/>
              </a:ext>
            </a:extLst>
          </p:cNvPr>
          <p:cNvSpPr/>
          <p:nvPr/>
        </p:nvSpPr>
        <p:spPr>
          <a:xfrm>
            <a:off x="2388313" y="278610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8A77-4F85-4D4B-8599-945547BF11F6}"/>
              </a:ext>
            </a:extLst>
          </p:cNvPr>
          <p:cNvSpPr/>
          <p:nvPr/>
        </p:nvSpPr>
        <p:spPr>
          <a:xfrm>
            <a:off x="4586712" y="430139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ECBCE-FCF6-6048-AB7B-4AC2FA761D96}"/>
              </a:ext>
            </a:extLst>
          </p:cNvPr>
          <p:cNvSpPr/>
          <p:nvPr/>
        </p:nvSpPr>
        <p:spPr>
          <a:xfrm>
            <a:off x="1203215" y="437003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/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08F11D7-FEDF-8447-91BA-4B0146CE5E23}"/>
              </a:ext>
            </a:extLst>
          </p:cNvPr>
          <p:cNvSpPr/>
          <p:nvPr/>
        </p:nvSpPr>
        <p:spPr>
          <a:xfrm>
            <a:off x="1203215" y="2864182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/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84FBEC-7AE5-6149-A45F-28F22FC3DB9C}"/>
              </a:ext>
            </a:extLst>
          </p:cNvPr>
          <p:cNvCxnSpPr>
            <a:cxnSpLocks/>
            <a:stCxn id="13" idx="6"/>
            <a:endCxn id="8" idx="1"/>
          </p:cNvCxnSpPr>
          <p:nvPr/>
        </p:nvCxnSpPr>
        <p:spPr>
          <a:xfrm flipV="1">
            <a:off x="1722979" y="3107554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/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DE" dirty="0"/>
                  <a:t>random vector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  <a:blipFill>
                <a:blip r:embed="rId4"/>
                <a:stretch>
                  <a:fillRect l="-3067" t="-6667" r="-12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F392636-714B-4642-84A3-318EC95587BF}"/>
              </a:ext>
            </a:extLst>
          </p:cNvPr>
          <p:cNvSpPr/>
          <p:nvPr/>
        </p:nvSpPr>
        <p:spPr>
          <a:xfrm>
            <a:off x="5135498" y="2857891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/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29CAC4-D2E2-B74C-93B5-C911B50990F5}"/>
              </a:ext>
            </a:extLst>
          </p:cNvPr>
          <p:cNvCxnSpPr>
            <a:cxnSpLocks/>
            <a:stCxn id="8" idx="3"/>
            <a:endCxn id="23" idx="2"/>
          </p:cNvCxnSpPr>
          <p:nvPr/>
        </p:nvCxnSpPr>
        <p:spPr>
          <a:xfrm>
            <a:off x="4005649" y="3107554"/>
            <a:ext cx="11298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8D62C5-068A-CB46-B966-CE2CB4EA4A4A}"/>
              </a:ext>
            </a:extLst>
          </p:cNvPr>
          <p:cNvCxnSpPr>
            <a:cxnSpLocks/>
            <a:stCxn id="23" idx="4"/>
            <a:endCxn id="10" idx="0"/>
          </p:cNvCxnSpPr>
          <p:nvPr/>
        </p:nvCxnSpPr>
        <p:spPr>
          <a:xfrm>
            <a:off x="5395380" y="3357217"/>
            <a:ext cx="0" cy="944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162AB8-29EB-1340-88AC-CEC4A3DE3218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>
            <a:off x="1722979" y="4619697"/>
            <a:ext cx="2863733" cy="3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DF4170-C6F1-D241-B9B7-EEF11226CDB0}"/>
              </a:ext>
            </a:extLst>
          </p:cNvPr>
          <p:cNvCxnSpPr>
            <a:cxnSpLocks/>
          </p:cNvCxnSpPr>
          <p:nvPr/>
        </p:nvCxnSpPr>
        <p:spPr>
          <a:xfrm flipV="1">
            <a:off x="6204048" y="4619698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852477" y="4265781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 Loss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6852477" y="2760600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 Loss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74698-D9C2-4B45-8E1E-C7E78F477B59}"/>
              </a:ext>
            </a:extLst>
          </p:cNvPr>
          <p:cNvCxnSpPr>
            <a:cxnSpLocks/>
            <a:stCxn id="10" idx="3"/>
            <a:endCxn id="42" idx="1"/>
          </p:cNvCxnSpPr>
          <p:nvPr/>
        </p:nvCxnSpPr>
        <p:spPr>
          <a:xfrm flipV="1">
            <a:off x="6204048" y="3114517"/>
            <a:ext cx="648429" cy="150832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886D4D1-AA38-D640-BD18-EEB790C6F544}"/>
              </a:ext>
            </a:extLst>
          </p:cNvPr>
          <p:cNvSpPr/>
          <p:nvPr/>
        </p:nvSpPr>
        <p:spPr>
          <a:xfrm>
            <a:off x="2745179" y="187781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Generates a new sample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4BC0E-3D44-7D41-94C2-A089D20C0033}"/>
              </a:ext>
            </a:extLst>
          </p:cNvPr>
          <p:cNvSpPr/>
          <p:nvPr/>
        </p:nvSpPr>
        <p:spPr>
          <a:xfrm>
            <a:off x="3544107" y="549524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Is the sample real or fake?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3E381B-863D-A445-8781-2453DF0C0EE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813118" y="2247142"/>
            <a:ext cx="306797" cy="532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8D027E-AF7C-E34A-972D-9536CB501AE8}"/>
              </a:ext>
            </a:extLst>
          </p:cNvPr>
          <p:cNvCxnSpPr>
            <a:cxnSpLocks/>
          </p:cNvCxnSpPr>
          <p:nvPr/>
        </p:nvCxnSpPr>
        <p:spPr>
          <a:xfrm flipV="1">
            <a:off x="4856077" y="4938663"/>
            <a:ext cx="279421" cy="555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1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79ED5015-9F4F-0B47-8A48-2B95781BC834}"/>
              </a:ext>
            </a:extLst>
          </p:cNvPr>
          <p:cNvSpPr/>
          <p:nvPr/>
        </p:nvSpPr>
        <p:spPr>
          <a:xfrm>
            <a:off x="2100649" y="2508422"/>
            <a:ext cx="6895071" cy="2767914"/>
          </a:xfrm>
          <a:custGeom>
            <a:avLst/>
            <a:gdLst>
              <a:gd name="connsiteX0" fmla="*/ 37071 w 8093676"/>
              <a:gd name="connsiteY0" fmla="*/ 24714 h 2780270"/>
              <a:gd name="connsiteX1" fmla="*/ 8068963 w 8093676"/>
              <a:gd name="connsiteY1" fmla="*/ 0 h 2780270"/>
              <a:gd name="connsiteX2" fmla="*/ 8093676 w 8093676"/>
              <a:gd name="connsiteY2" fmla="*/ 1470454 h 2780270"/>
              <a:gd name="connsiteX3" fmla="*/ 5758249 w 8093676"/>
              <a:gd name="connsiteY3" fmla="*/ 1544595 h 2780270"/>
              <a:gd name="connsiteX4" fmla="*/ 5696465 w 8093676"/>
              <a:gd name="connsiteY4" fmla="*/ 2730843 h 2780270"/>
              <a:gd name="connsiteX5" fmla="*/ 1742303 w 8093676"/>
              <a:gd name="connsiteY5" fmla="*/ 2780270 h 2780270"/>
              <a:gd name="connsiteX6" fmla="*/ 0 w 8093676"/>
              <a:gd name="connsiteY6" fmla="*/ 1359243 h 2780270"/>
              <a:gd name="connsiteX7" fmla="*/ 37071 w 8093676"/>
              <a:gd name="connsiteY7" fmla="*/ 24714 h 2780270"/>
              <a:gd name="connsiteX0" fmla="*/ 37071 w 8106033"/>
              <a:gd name="connsiteY0" fmla="*/ 24714 h 2780270"/>
              <a:gd name="connsiteX1" fmla="*/ 8068963 w 8106033"/>
              <a:gd name="connsiteY1" fmla="*/ 0 h 2780270"/>
              <a:gd name="connsiteX2" fmla="*/ 8106033 w 8106033"/>
              <a:gd name="connsiteY2" fmla="*/ 1532237 h 2780270"/>
              <a:gd name="connsiteX3" fmla="*/ 5758249 w 8106033"/>
              <a:gd name="connsiteY3" fmla="*/ 1544595 h 2780270"/>
              <a:gd name="connsiteX4" fmla="*/ 5696465 w 8106033"/>
              <a:gd name="connsiteY4" fmla="*/ 2730843 h 2780270"/>
              <a:gd name="connsiteX5" fmla="*/ 1742303 w 8106033"/>
              <a:gd name="connsiteY5" fmla="*/ 2780270 h 2780270"/>
              <a:gd name="connsiteX6" fmla="*/ 0 w 8106033"/>
              <a:gd name="connsiteY6" fmla="*/ 1359243 h 2780270"/>
              <a:gd name="connsiteX7" fmla="*/ 37071 w 8106033"/>
              <a:gd name="connsiteY7" fmla="*/ 24714 h 2780270"/>
              <a:gd name="connsiteX0" fmla="*/ 37071 w 8106033"/>
              <a:gd name="connsiteY0" fmla="*/ 24714 h 2792627"/>
              <a:gd name="connsiteX1" fmla="*/ 8068963 w 8106033"/>
              <a:gd name="connsiteY1" fmla="*/ 0 h 2792627"/>
              <a:gd name="connsiteX2" fmla="*/ 8106033 w 8106033"/>
              <a:gd name="connsiteY2" fmla="*/ 1532237 h 2792627"/>
              <a:gd name="connsiteX3" fmla="*/ 5758249 w 8106033"/>
              <a:gd name="connsiteY3" fmla="*/ 1544595 h 2792627"/>
              <a:gd name="connsiteX4" fmla="*/ 5770605 w 8106033"/>
              <a:gd name="connsiteY4" fmla="*/ 2792627 h 2792627"/>
              <a:gd name="connsiteX5" fmla="*/ 1742303 w 8106033"/>
              <a:gd name="connsiteY5" fmla="*/ 2780270 h 2792627"/>
              <a:gd name="connsiteX6" fmla="*/ 0 w 8106033"/>
              <a:gd name="connsiteY6" fmla="*/ 1359243 h 2792627"/>
              <a:gd name="connsiteX7" fmla="*/ 37071 w 8106033"/>
              <a:gd name="connsiteY7" fmla="*/ 24714 h 2792627"/>
              <a:gd name="connsiteX0" fmla="*/ 0 w 8068962"/>
              <a:gd name="connsiteY0" fmla="*/ 24714 h 2792627"/>
              <a:gd name="connsiteX1" fmla="*/ 8031892 w 8068962"/>
              <a:gd name="connsiteY1" fmla="*/ 0 h 2792627"/>
              <a:gd name="connsiteX2" fmla="*/ 8068962 w 8068962"/>
              <a:gd name="connsiteY2" fmla="*/ 1532237 h 2792627"/>
              <a:gd name="connsiteX3" fmla="*/ 5721178 w 8068962"/>
              <a:gd name="connsiteY3" fmla="*/ 1544595 h 2792627"/>
              <a:gd name="connsiteX4" fmla="*/ 5733534 w 8068962"/>
              <a:gd name="connsiteY4" fmla="*/ 2792627 h 2792627"/>
              <a:gd name="connsiteX5" fmla="*/ 1705232 w 8068962"/>
              <a:gd name="connsiteY5" fmla="*/ 2780270 h 2792627"/>
              <a:gd name="connsiteX6" fmla="*/ 12356 w 8068962"/>
              <a:gd name="connsiteY6" fmla="*/ 1396313 h 2792627"/>
              <a:gd name="connsiteX7" fmla="*/ 0 w 8068962"/>
              <a:gd name="connsiteY7" fmla="*/ 24714 h 2792627"/>
              <a:gd name="connsiteX0" fmla="*/ 0 w 8081319"/>
              <a:gd name="connsiteY0" fmla="*/ 12358 h 2780271"/>
              <a:gd name="connsiteX1" fmla="*/ 8081319 w 8081319"/>
              <a:gd name="connsiteY1" fmla="*/ 0 h 2780271"/>
              <a:gd name="connsiteX2" fmla="*/ 8068962 w 8081319"/>
              <a:gd name="connsiteY2" fmla="*/ 1519881 h 2780271"/>
              <a:gd name="connsiteX3" fmla="*/ 5721178 w 8081319"/>
              <a:gd name="connsiteY3" fmla="*/ 1532239 h 2780271"/>
              <a:gd name="connsiteX4" fmla="*/ 5733534 w 8081319"/>
              <a:gd name="connsiteY4" fmla="*/ 2780271 h 2780271"/>
              <a:gd name="connsiteX5" fmla="*/ 1705232 w 8081319"/>
              <a:gd name="connsiteY5" fmla="*/ 2767914 h 2780271"/>
              <a:gd name="connsiteX6" fmla="*/ 12356 w 8081319"/>
              <a:gd name="connsiteY6" fmla="*/ 1383957 h 2780271"/>
              <a:gd name="connsiteX7" fmla="*/ 0 w 8081319"/>
              <a:gd name="connsiteY7" fmla="*/ 12358 h 2780271"/>
              <a:gd name="connsiteX0" fmla="*/ 0 w 8068962"/>
              <a:gd name="connsiteY0" fmla="*/ 1 h 2767914"/>
              <a:gd name="connsiteX1" fmla="*/ 8068962 w 8068962"/>
              <a:gd name="connsiteY1" fmla="*/ 0 h 2767914"/>
              <a:gd name="connsiteX2" fmla="*/ 8068962 w 8068962"/>
              <a:gd name="connsiteY2" fmla="*/ 1507524 h 2767914"/>
              <a:gd name="connsiteX3" fmla="*/ 5721178 w 8068962"/>
              <a:gd name="connsiteY3" fmla="*/ 1519882 h 2767914"/>
              <a:gd name="connsiteX4" fmla="*/ 5733534 w 8068962"/>
              <a:gd name="connsiteY4" fmla="*/ 2767914 h 2767914"/>
              <a:gd name="connsiteX5" fmla="*/ 1705232 w 8068962"/>
              <a:gd name="connsiteY5" fmla="*/ 2755557 h 2767914"/>
              <a:gd name="connsiteX6" fmla="*/ 12356 w 8068962"/>
              <a:gd name="connsiteY6" fmla="*/ 1371600 h 2767914"/>
              <a:gd name="connsiteX7" fmla="*/ 0 w 8068962"/>
              <a:gd name="connsiteY7" fmla="*/ 1 h 2767914"/>
              <a:gd name="connsiteX0" fmla="*/ 0 w 8068962"/>
              <a:gd name="connsiteY0" fmla="*/ 1 h 2767914"/>
              <a:gd name="connsiteX1" fmla="*/ 8068962 w 8068962"/>
              <a:gd name="connsiteY1" fmla="*/ 0 h 2767914"/>
              <a:gd name="connsiteX2" fmla="*/ 8068962 w 8068962"/>
              <a:gd name="connsiteY2" fmla="*/ 1507524 h 2767914"/>
              <a:gd name="connsiteX3" fmla="*/ 5721178 w 8068962"/>
              <a:gd name="connsiteY3" fmla="*/ 1519882 h 2767914"/>
              <a:gd name="connsiteX4" fmla="*/ 5733534 w 8068962"/>
              <a:gd name="connsiteY4" fmla="*/ 2767914 h 2767914"/>
              <a:gd name="connsiteX5" fmla="*/ 1705232 w 8068962"/>
              <a:gd name="connsiteY5" fmla="*/ 2755557 h 2767914"/>
              <a:gd name="connsiteX6" fmla="*/ 0 w 8068962"/>
              <a:gd name="connsiteY6" fmla="*/ 1 h 2767914"/>
              <a:gd name="connsiteX0" fmla="*/ 0 w 6895071"/>
              <a:gd name="connsiteY0" fmla="*/ 1 h 2767914"/>
              <a:gd name="connsiteX1" fmla="*/ 6895071 w 6895071"/>
              <a:gd name="connsiteY1" fmla="*/ 0 h 2767914"/>
              <a:gd name="connsiteX2" fmla="*/ 6895071 w 6895071"/>
              <a:gd name="connsiteY2" fmla="*/ 1507524 h 2767914"/>
              <a:gd name="connsiteX3" fmla="*/ 4547287 w 6895071"/>
              <a:gd name="connsiteY3" fmla="*/ 1519882 h 2767914"/>
              <a:gd name="connsiteX4" fmla="*/ 4559643 w 6895071"/>
              <a:gd name="connsiteY4" fmla="*/ 2767914 h 2767914"/>
              <a:gd name="connsiteX5" fmla="*/ 531341 w 6895071"/>
              <a:gd name="connsiteY5" fmla="*/ 2755557 h 2767914"/>
              <a:gd name="connsiteX6" fmla="*/ 0 w 6895071"/>
              <a:gd name="connsiteY6" fmla="*/ 1 h 2767914"/>
              <a:gd name="connsiteX0" fmla="*/ 0 w 6895071"/>
              <a:gd name="connsiteY0" fmla="*/ 1 h 2767914"/>
              <a:gd name="connsiteX1" fmla="*/ 6895071 w 6895071"/>
              <a:gd name="connsiteY1" fmla="*/ 0 h 2767914"/>
              <a:gd name="connsiteX2" fmla="*/ 6895071 w 6895071"/>
              <a:gd name="connsiteY2" fmla="*/ 1507524 h 2767914"/>
              <a:gd name="connsiteX3" fmla="*/ 4547287 w 6895071"/>
              <a:gd name="connsiteY3" fmla="*/ 1519882 h 2767914"/>
              <a:gd name="connsiteX4" fmla="*/ 4559643 w 6895071"/>
              <a:gd name="connsiteY4" fmla="*/ 2767914 h 2767914"/>
              <a:gd name="connsiteX5" fmla="*/ 0 w 6895071"/>
              <a:gd name="connsiteY5" fmla="*/ 2755557 h 2767914"/>
              <a:gd name="connsiteX6" fmla="*/ 0 w 6895071"/>
              <a:gd name="connsiteY6" fmla="*/ 1 h 27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5071" h="2767914">
                <a:moveTo>
                  <a:pt x="0" y="1"/>
                </a:moveTo>
                <a:lnTo>
                  <a:pt x="6895071" y="0"/>
                </a:lnTo>
                <a:lnTo>
                  <a:pt x="6895071" y="1507524"/>
                </a:lnTo>
                <a:lnTo>
                  <a:pt x="4547287" y="1519882"/>
                </a:lnTo>
                <a:lnTo>
                  <a:pt x="4559643" y="2767914"/>
                </a:lnTo>
                <a:lnTo>
                  <a:pt x="0" y="2755557"/>
                </a:lnTo>
                <a:lnTo>
                  <a:pt x="0" y="1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Generator Training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4A414-16D3-2F43-8F7C-2A21A2D5C393}"/>
              </a:ext>
            </a:extLst>
          </p:cNvPr>
          <p:cNvSpPr/>
          <p:nvPr/>
        </p:nvSpPr>
        <p:spPr>
          <a:xfrm>
            <a:off x="2388313" y="278610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8A77-4F85-4D4B-8599-945547BF11F6}"/>
              </a:ext>
            </a:extLst>
          </p:cNvPr>
          <p:cNvSpPr/>
          <p:nvPr/>
        </p:nvSpPr>
        <p:spPr>
          <a:xfrm>
            <a:off x="4586712" y="4301398"/>
            <a:ext cx="1617336" cy="642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ECBCE-FCF6-6048-AB7B-4AC2FA761D96}"/>
              </a:ext>
            </a:extLst>
          </p:cNvPr>
          <p:cNvSpPr/>
          <p:nvPr/>
        </p:nvSpPr>
        <p:spPr>
          <a:xfrm>
            <a:off x="1203215" y="437003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/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08F11D7-FEDF-8447-91BA-4B0146CE5E23}"/>
              </a:ext>
            </a:extLst>
          </p:cNvPr>
          <p:cNvSpPr/>
          <p:nvPr/>
        </p:nvSpPr>
        <p:spPr>
          <a:xfrm>
            <a:off x="1203215" y="2864182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/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84FBEC-7AE5-6149-A45F-28F22FC3DB9C}"/>
              </a:ext>
            </a:extLst>
          </p:cNvPr>
          <p:cNvCxnSpPr>
            <a:cxnSpLocks/>
            <a:stCxn id="13" idx="6"/>
            <a:endCxn id="8" idx="1"/>
          </p:cNvCxnSpPr>
          <p:nvPr/>
        </p:nvCxnSpPr>
        <p:spPr>
          <a:xfrm flipV="1">
            <a:off x="1722979" y="3107554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/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DE" dirty="0"/>
                  <a:t>random vector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  <a:blipFill>
                <a:blip r:embed="rId4"/>
                <a:stretch>
                  <a:fillRect l="-3067" t="-6667" r="-12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F392636-714B-4642-84A3-318EC95587BF}"/>
              </a:ext>
            </a:extLst>
          </p:cNvPr>
          <p:cNvSpPr/>
          <p:nvPr/>
        </p:nvSpPr>
        <p:spPr>
          <a:xfrm>
            <a:off x="5135498" y="2857891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/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29CAC4-D2E2-B74C-93B5-C911B50990F5}"/>
              </a:ext>
            </a:extLst>
          </p:cNvPr>
          <p:cNvCxnSpPr>
            <a:cxnSpLocks/>
            <a:stCxn id="8" idx="3"/>
            <a:endCxn id="23" idx="2"/>
          </p:cNvCxnSpPr>
          <p:nvPr/>
        </p:nvCxnSpPr>
        <p:spPr>
          <a:xfrm>
            <a:off x="4005649" y="3107554"/>
            <a:ext cx="11298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8D62C5-068A-CB46-B966-CE2CB4EA4A4A}"/>
              </a:ext>
            </a:extLst>
          </p:cNvPr>
          <p:cNvCxnSpPr>
            <a:cxnSpLocks/>
            <a:stCxn id="23" idx="4"/>
            <a:endCxn id="10" idx="0"/>
          </p:cNvCxnSpPr>
          <p:nvPr/>
        </p:nvCxnSpPr>
        <p:spPr>
          <a:xfrm>
            <a:off x="5395380" y="3357217"/>
            <a:ext cx="0" cy="944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162AB8-29EB-1340-88AC-CEC4A3DE3218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>
            <a:off x="1722979" y="4619697"/>
            <a:ext cx="2863733" cy="3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DF4170-C6F1-D241-B9B7-EEF11226CDB0}"/>
              </a:ext>
            </a:extLst>
          </p:cNvPr>
          <p:cNvCxnSpPr>
            <a:cxnSpLocks/>
          </p:cNvCxnSpPr>
          <p:nvPr/>
        </p:nvCxnSpPr>
        <p:spPr>
          <a:xfrm flipV="1">
            <a:off x="6204048" y="4619698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852477" y="4265781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 Loss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6852477" y="2760600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 Loss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74698-D9C2-4B45-8E1E-C7E78F477B59}"/>
              </a:ext>
            </a:extLst>
          </p:cNvPr>
          <p:cNvCxnSpPr>
            <a:cxnSpLocks/>
            <a:stCxn id="10" idx="3"/>
            <a:endCxn id="42" idx="1"/>
          </p:cNvCxnSpPr>
          <p:nvPr/>
        </p:nvCxnSpPr>
        <p:spPr>
          <a:xfrm flipV="1">
            <a:off x="6204048" y="3114517"/>
            <a:ext cx="648429" cy="150832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1D7A0B9-8E58-7F48-9F5F-E89773F87BE9}"/>
              </a:ext>
            </a:extLst>
          </p:cNvPr>
          <p:cNvSpPr/>
          <p:nvPr/>
        </p:nvSpPr>
        <p:spPr>
          <a:xfrm>
            <a:off x="6096000" y="2135535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dirty="0">
                <a:solidFill>
                  <a:schemeClr val="accent2"/>
                </a:solidFill>
              </a:rPr>
              <a:t>Backpropagation Generator</a:t>
            </a:r>
            <a:endParaRPr lang="en-DE" dirty="0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D4B514-98C9-E04D-8E00-3D93D817A8A1}"/>
              </a:ext>
            </a:extLst>
          </p:cNvPr>
          <p:cNvSpPr/>
          <p:nvPr/>
        </p:nvSpPr>
        <p:spPr>
          <a:xfrm>
            <a:off x="848380" y="570285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Frozen model</a:t>
            </a:r>
            <a:endParaRPr lang="en-DE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350E07-6B2A-304F-8E27-C5C920F74DD7}"/>
              </a:ext>
            </a:extLst>
          </p:cNvPr>
          <p:cNvSpPr/>
          <p:nvPr/>
        </p:nvSpPr>
        <p:spPr>
          <a:xfrm>
            <a:off x="5980850" y="439207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352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1566-6433-5A4C-BDFB-0B308034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Discriminator Training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27005-4373-464C-8DAC-26D2A15EB5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F4790-3564-8546-ADCE-E206A58CD1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571A-1CED-8844-A484-83A75656952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BA930-F04A-B245-A1A3-6F5701CD119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14A414-16D3-2F43-8F7C-2A21A2D5C393}"/>
              </a:ext>
            </a:extLst>
          </p:cNvPr>
          <p:cNvSpPr/>
          <p:nvPr/>
        </p:nvSpPr>
        <p:spPr>
          <a:xfrm>
            <a:off x="2388313" y="2786108"/>
            <a:ext cx="1617336" cy="642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8A77-4F85-4D4B-8599-945547BF11F6}"/>
              </a:ext>
            </a:extLst>
          </p:cNvPr>
          <p:cNvSpPr/>
          <p:nvPr/>
        </p:nvSpPr>
        <p:spPr>
          <a:xfrm>
            <a:off x="4586712" y="4301398"/>
            <a:ext cx="1617336" cy="64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6ECBCE-FCF6-6048-AB7B-4AC2FA761D96}"/>
              </a:ext>
            </a:extLst>
          </p:cNvPr>
          <p:cNvSpPr/>
          <p:nvPr/>
        </p:nvSpPr>
        <p:spPr>
          <a:xfrm>
            <a:off x="1203215" y="437003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/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A5AA91-D3E2-594C-8997-6EC45BC1E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94" y="4435031"/>
                <a:ext cx="37920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08F11D7-FEDF-8447-91BA-4B0146CE5E23}"/>
              </a:ext>
            </a:extLst>
          </p:cNvPr>
          <p:cNvSpPr/>
          <p:nvPr/>
        </p:nvSpPr>
        <p:spPr>
          <a:xfrm>
            <a:off x="1203215" y="2864182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/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0B07BF-059C-214D-B61B-C12FDB31A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70" y="2929179"/>
                <a:ext cx="3628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84FBEC-7AE5-6149-A45F-28F22FC3DB9C}"/>
              </a:ext>
            </a:extLst>
          </p:cNvPr>
          <p:cNvCxnSpPr>
            <a:cxnSpLocks/>
            <a:stCxn id="13" idx="6"/>
            <a:endCxn id="8" idx="1"/>
          </p:cNvCxnSpPr>
          <p:nvPr/>
        </p:nvCxnSpPr>
        <p:spPr>
          <a:xfrm flipV="1">
            <a:off x="1722979" y="3107554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/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DE" dirty="0"/>
                  <a:t>random vector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DE" dirty="0"/>
                  <a:t>)</a:t>
                </a: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C9F0DC-89F4-AE42-A004-ED4F9F68B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7" y="3449618"/>
                <a:ext cx="2062039" cy="369332"/>
              </a:xfrm>
              <a:prstGeom prst="rect">
                <a:avLst/>
              </a:prstGeom>
              <a:blipFill>
                <a:blip r:embed="rId4"/>
                <a:stretch>
                  <a:fillRect l="-3067" t="-6667" r="-12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AF392636-714B-4642-84A3-318EC95587BF}"/>
              </a:ext>
            </a:extLst>
          </p:cNvPr>
          <p:cNvSpPr/>
          <p:nvPr/>
        </p:nvSpPr>
        <p:spPr>
          <a:xfrm>
            <a:off x="5135498" y="2857891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/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FB882FC-E156-0D4B-AB5F-82AC09598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777" y="2922888"/>
                <a:ext cx="437940" cy="36933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29CAC4-D2E2-B74C-93B5-C911B50990F5}"/>
              </a:ext>
            </a:extLst>
          </p:cNvPr>
          <p:cNvCxnSpPr>
            <a:cxnSpLocks/>
            <a:stCxn id="8" idx="3"/>
            <a:endCxn id="23" idx="2"/>
          </p:cNvCxnSpPr>
          <p:nvPr/>
        </p:nvCxnSpPr>
        <p:spPr>
          <a:xfrm>
            <a:off x="4005649" y="3107554"/>
            <a:ext cx="11298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8D62C5-068A-CB46-B966-CE2CB4EA4A4A}"/>
              </a:ext>
            </a:extLst>
          </p:cNvPr>
          <p:cNvCxnSpPr>
            <a:cxnSpLocks/>
            <a:stCxn id="23" idx="4"/>
            <a:endCxn id="10" idx="0"/>
          </p:cNvCxnSpPr>
          <p:nvPr/>
        </p:nvCxnSpPr>
        <p:spPr>
          <a:xfrm>
            <a:off x="5395380" y="3357217"/>
            <a:ext cx="0" cy="944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162AB8-29EB-1340-88AC-CEC4A3DE3218}"/>
              </a:ext>
            </a:extLst>
          </p:cNvPr>
          <p:cNvCxnSpPr>
            <a:cxnSpLocks/>
            <a:stCxn id="11" idx="6"/>
            <a:endCxn id="10" idx="1"/>
          </p:cNvCxnSpPr>
          <p:nvPr/>
        </p:nvCxnSpPr>
        <p:spPr>
          <a:xfrm>
            <a:off x="1722979" y="4619697"/>
            <a:ext cx="2863733" cy="3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DF4170-C6F1-D241-B9B7-EEF11226CDB0}"/>
              </a:ext>
            </a:extLst>
          </p:cNvPr>
          <p:cNvCxnSpPr>
            <a:cxnSpLocks/>
          </p:cNvCxnSpPr>
          <p:nvPr/>
        </p:nvCxnSpPr>
        <p:spPr>
          <a:xfrm flipV="1">
            <a:off x="6204048" y="4619698"/>
            <a:ext cx="665334" cy="629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4485FF8-D2F7-2947-92BA-038F647F773D}"/>
              </a:ext>
            </a:extLst>
          </p:cNvPr>
          <p:cNvSpPr/>
          <p:nvPr/>
        </p:nvSpPr>
        <p:spPr>
          <a:xfrm>
            <a:off x="6852477" y="4265781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Discriminator Loss 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8B1F5A7-19FA-A14D-AAFC-C8AF402EBCAC}"/>
              </a:ext>
            </a:extLst>
          </p:cNvPr>
          <p:cNvSpPr/>
          <p:nvPr/>
        </p:nvSpPr>
        <p:spPr>
          <a:xfrm>
            <a:off x="6852477" y="2760600"/>
            <a:ext cx="1617336" cy="707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Generator Loss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74698-D9C2-4B45-8E1E-C7E78F477B59}"/>
              </a:ext>
            </a:extLst>
          </p:cNvPr>
          <p:cNvCxnSpPr>
            <a:cxnSpLocks/>
            <a:stCxn id="10" idx="3"/>
            <a:endCxn id="42" idx="1"/>
          </p:cNvCxnSpPr>
          <p:nvPr/>
        </p:nvCxnSpPr>
        <p:spPr>
          <a:xfrm flipV="1">
            <a:off x="6204048" y="3114517"/>
            <a:ext cx="648429" cy="150832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A6D6C70-3E68-BF45-BAFE-4A27ACFE385C}"/>
              </a:ext>
            </a:extLst>
          </p:cNvPr>
          <p:cNvSpPr/>
          <p:nvPr/>
        </p:nvSpPr>
        <p:spPr>
          <a:xfrm>
            <a:off x="4191000" y="3818949"/>
            <a:ext cx="4923775" cy="18839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3387D0D-F74F-4143-8844-47E69399AF7F}"/>
              </a:ext>
            </a:extLst>
          </p:cNvPr>
          <p:cNvSpPr/>
          <p:nvPr/>
        </p:nvSpPr>
        <p:spPr>
          <a:xfrm>
            <a:off x="5788223" y="5316017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dirty="0">
                <a:solidFill>
                  <a:schemeClr val="accent6"/>
                </a:solidFill>
              </a:rPr>
              <a:t>Backpropagation Discriminator</a:t>
            </a:r>
            <a:endParaRPr lang="en-DE" dirty="0">
              <a:solidFill>
                <a:schemeClr val="accent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F23FCE-4DA8-AE4C-B9D3-3D217C2EEA19}"/>
              </a:ext>
            </a:extLst>
          </p:cNvPr>
          <p:cNvSpPr/>
          <p:nvPr/>
        </p:nvSpPr>
        <p:spPr>
          <a:xfrm>
            <a:off x="848380" y="570285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Frozen model</a:t>
            </a:r>
            <a:endParaRPr lang="en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4AFF8A-E29A-EE44-9726-9A1DF2D85FDD}"/>
              </a:ext>
            </a:extLst>
          </p:cNvPr>
          <p:cNvSpPr/>
          <p:nvPr/>
        </p:nvSpPr>
        <p:spPr>
          <a:xfrm>
            <a:off x="3654274" y="2876780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035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4546A"/>
    </a:dk2>
    <a:lt2>
      <a:srgbClr val="E7E6E6"/>
    </a:lt2>
    <a:accent1>
      <a:srgbClr val="427AF5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39636</TotalTime>
  <Words>382</Words>
  <Application>Microsoft Macintosh PowerPoint</Application>
  <PresentationFormat>Widescreen</PresentationFormat>
  <Paragraphs>102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HelveticaNeueLT Std Med</vt:lpstr>
      <vt:lpstr>Lucida Grande</vt:lpstr>
      <vt:lpstr>Wingdings</vt:lpstr>
      <vt:lpstr>Office Theme</vt:lpstr>
      <vt:lpstr>Practical Machine Learning</vt:lpstr>
      <vt:lpstr>Generative Adversarial Network (GAN)</vt:lpstr>
      <vt:lpstr>Face Generation</vt:lpstr>
      <vt:lpstr>Style Transfer </vt:lpstr>
      <vt:lpstr>Generative Adversarial Network</vt:lpstr>
      <vt:lpstr>Generative Adversarial Network</vt:lpstr>
      <vt:lpstr>Generative Adversarial Network</vt:lpstr>
      <vt:lpstr>Generator Training</vt:lpstr>
      <vt:lpstr>Discriminator Training</vt:lpstr>
      <vt:lpstr>Training</vt:lpstr>
      <vt:lpstr>What is a good Generator?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Sven Mayer</cp:lastModifiedBy>
  <cp:revision>610</cp:revision>
  <dcterms:created xsi:type="dcterms:W3CDTF">2017-10-10T14:10:45Z</dcterms:created>
  <dcterms:modified xsi:type="dcterms:W3CDTF">2021-06-20T21:43:03Z</dcterms:modified>
  <cp:category/>
</cp:coreProperties>
</file>