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960" r:id="rId3"/>
    <p:sldId id="961" r:id="rId4"/>
    <p:sldId id="964" r:id="rId5"/>
    <p:sldId id="916" r:id="rId6"/>
    <p:sldId id="940" r:id="rId7"/>
    <p:sldId id="935" r:id="rId8"/>
    <p:sldId id="966" r:id="rId9"/>
    <p:sldId id="965" r:id="rId10"/>
    <p:sldId id="967" r:id="rId11"/>
    <p:sldId id="968" r:id="rId12"/>
    <p:sldId id="970" r:id="rId13"/>
    <p:sldId id="976" r:id="rId14"/>
    <p:sldId id="969" r:id="rId15"/>
    <p:sldId id="973" r:id="rId16"/>
    <p:sldId id="972" r:id="rId17"/>
    <p:sldId id="957" r:id="rId18"/>
    <p:sldId id="956" r:id="rId19"/>
    <p:sldId id="974" r:id="rId20"/>
    <p:sldId id="912" r:id="rId21"/>
    <p:sldId id="9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5FF"/>
    <a:srgbClr val="030B0B"/>
    <a:srgbClr val="3183FF"/>
    <a:srgbClr val="008800"/>
    <a:srgbClr val="BA2120"/>
    <a:srgbClr val="427BF5"/>
    <a:srgbClr val="3283FF"/>
    <a:srgbClr val="AA21FF"/>
    <a:srgbClr val="059340"/>
    <a:srgbClr val="FF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 autoAdjust="0"/>
    <p:restoredTop sz="83755" autoAdjust="0"/>
  </p:normalViewPr>
  <p:slideViewPr>
    <p:cSldViewPr snapToGrid="0" showGuides="1">
      <p:cViewPr varScale="1">
        <p:scale>
          <a:sx n="104" d="100"/>
          <a:sy n="104" d="100"/>
        </p:scale>
        <p:origin x="1816" y="2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19" d="100"/>
          <a:sy n="219" d="100"/>
        </p:scale>
        <p:origin x="34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08.08.21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0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69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hyperlink" Target="https://github.com/tensorflow/agents/blob/master/docs/tutorials/1_dqn_tutorial.ipyn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Reinforcement Learning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 in Black Suit Holding White Printer Paper">
            <a:extLst>
              <a:ext uri="{FF2B5EF4-FFF2-40B4-BE49-F238E27FC236}">
                <a16:creationId xmlns:a16="http://schemas.microsoft.com/office/drawing/2014/main" id="{D6917E5F-D9A9-B347-8650-7CB3DC0D596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0" r="9339" b="2930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816B7-06F0-1343-AB31-C9C720C169B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285408" y="3714672"/>
            <a:ext cx="0" cy="73018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F5DD02-C894-F64C-9E47-F0EA1448A8B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3969634" y="3714680"/>
            <a:ext cx="0" cy="72662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6A32E3-55BA-9D48-BE16-D40C332C459A}"/>
              </a:ext>
            </a:extLst>
          </p:cNvPr>
          <p:cNvCxnSpPr>
            <a:cxnSpLocks/>
          </p:cNvCxnSpPr>
          <p:nvPr/>
        </p:nvCxnSpPr>
        <p:spPr>
          <a:xfrm flipH="1">
            <a:off x="3969634" y="4444859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/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  <a:blipFill>
                <a:blip r:embed="rId3"/>
                <a:stretch>
                  <a:fillRect l="-4762" t="-6667" r="-3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25489A-D597-8441-AF26-EC795DC9FC85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 flipV="1">
            <a:off x="4778302" y="3140033"/>
            <a:ext cx="1698438" cy="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/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  <a:blipFill>
                <a:blip r:embed="rId4"/>
                <a:stretch>
                  <a:fillRect l="-3191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4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816B7-06F0-1343-AB31-C9C720C169B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285408" y="3714672"/>
            <a:ext cx="0" cy="73018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F5DD02-C894-F64C-9E47-F0EA1448A8B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3969634" y="3714680"/>
            <a:ext cx="0" cy="72662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6A32E3-55BA-9D48-BE16-D40C332C459A}"/>
              </a:ext>
            </a:extLst>
          </p:cNvPr>
          <p:cNvCxnSpPr>
            <a:cxnSpLocks/>
          </p:cNvCxnSpPr>
          <p:nvPr/>
        </p:nvCxnSpPr>
        <p:spPr>
          <a:xfrm flipH="1">
            <a:off x="3969634" y="4444859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/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  <a:blipFill>
                <a:blip r:embed="rId3"/>
                <a:stretch>
                  <a:fillRect l="-4762" t="-6667" r="-3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6FC4C3-ADD7-D842-B12F-589FBB92DF9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285408" y="1828742"/>
            <a:ext cx="0" cy="736651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CA8478-0665-9645-94D2-D2D7A817433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3969634" y="1835222"/>
            <a:ext cx="0" cy="730179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48BD43-E7E4-124C-AF26-2DD497FABE92}"/>
              </a:ext>
            </a:extLst>
          </p:cNvPr>
          <p:cNvCxnSpPr>
            <a:cxnSpLocks/>
          </p:cNvCxnSpPr>
          <p:nvPr/>
        </p:nvCxnSpPr>
        <p:spPr>
          <a:xfrm flipH="1">
            <a:off x="3969634" y="1828742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/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Reward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  <a:blipFill>
                <a:blip r:embed="rId4"/>
                <a:stretch>
                  <a:fillRect l="-3846" t="-6667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25489A-D597-8441-AF26-EC795DC9FC85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 flipV="1">
            <a:off x="4778302" y="3140033"/>
            <a:ext cx="1698438" cy="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/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  <a:blipFill>
                <a:blip r:embed="rId5"/>
                <a:stretch>
                  <a:fillRect l="-3191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62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816B7-06F0-1343-AB31-C9C720C169B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285408" y="3714672"/>
            <a:ext cx="0" cy="73018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F5DD02-C894-F64C-9E47-F0EA1448A8B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3969634" y="3714680"/>
            <a:ext cx="0" cy="72662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6A32E3-55BA-9D48-BE16-D40C332C459A}"/>
              </a:ext>
            </a:extLst>
          </p:cNvPr>
          <p:cNvCxnSpPr>
            <a:cxnSpLocks/>
          </p:cNvCxnSpPr>
          <p:nvPr/>
        </p:nvCxnSpPr>
        <p:spPr>
          <a:xfrm flipH="1">
            <a:off x="3969634" y="4444859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/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  <a:blipFill>
                <a:blip r:embed="rId3"/>
                <a:stretch>
                  <a:fillRect l="-4762" t="-6667" r="-3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6FC4C3-ADD7-D842-B12F-589FBB92DF9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285408" y="1828742"/>
            <a:ext cx="0" cy="736651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CA8478-0665-9645-94D2-D2D7A817433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3969634" y="1835222"/>
            <a:ext cx="0" cy="730179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48BD43-E7E4-124C-AF26-2DD497FABE92}"/>
              </a:ext>
            </a:extLst>
          </p:cNvPr>
          <p:cNvCxnSpPr>
            <a:cxnSpLocks/>
          </p:cNvCxnSpPr>
          <p:nvPr/>
        </p:nvCxnSpPr>
        <p:spPr>
          <a:xfrm flipH="1">
            <a:off x="3969634" y="1828742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/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Reward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  <a:blipFill>
                <a:blip r:embed="rId4"/>
                <a:stretch>
                  <a:fillRect l="-3846" t="-6667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25489A-D597-8441-AF26-EC795DC9FC85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 flipV="1">
            <a:off x="4778302" y="3140033"/>
            <a:ext cx="1698438" cy="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/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  <a:blipFill>
                <a:blip r:embed="rId5"/>
                <a:stretch>
                  <a:fillRect l="-3191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A940EB9C-0510-A74E-9F1D-5D13682BF6EA}"/>
                  </a:ext>
                </a:extLst>
              </p:cNvPr>
              <p:cNvSpPr/>
              <p:nvPr/>
            </p:nvSpPr>
            <p:spPr>
              <a:xfrm>
                <a:off x="475753" y="2200060"/>
                <a:ext cx="2047442" cy="5606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A940EB9C-0510-A74E-9F1D-5D13682BF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" y="2200060"/>
                <a:ext cx="2047442" cy="56061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156BCEB-1FFA-5943-B08D-17FFF1532EAA}"/>
                  </a:ext>
                </a:extLst>
              </p:cNvPr>
              <p:cNvSpPr/>
              <p:nvPr/>
            </p:nvSpPr>
            <p:spPr>
              <a:xfrm>
                <a:off x="951414" y="4729540"/>
                <a:ext cx="2768063" cy="5606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156BCEB-1FFA-5943-B08D-17FFF1532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14" y="4729540"/>
                <a:ext cx="2768063" cy="560613"/>
              </a:xfrm>
              <a:prstGeom prst="roundRect">
                <a:avLst/>
              </a:prstGeom>
              <a:blipFill>
                <a:blip r:embed="rId7"/>
                <a:stretch>
                  <a:fillRect t="-56522" b="-913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2B082A-F359-0940-9699-FCDDF0F2ECBD}"/>
                  </a:ext>
                </a:extLst>
              </p:cNvPr>
              <p:cNvSpPr/>
              <p:nvPr/>
            </p:nvSpPr>
            <p:spPr>
              <a:xfrm>
                <a:off x="1177454" y="5270833"/>
                <a:ext cx="1958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1600" dirty="0"/>
                  <a:t> = Discount factor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2B082A-F359-0940-9699-FCDDF0F2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54" y="5270833"/>
                <a:ext cx="1958293" cy="338554"/>
              </a:xfrm>
              <a:prstGeom prst="rect">
                <a:avLst/>
              </a:prstGeom>
              <a:blipFill>
                <a:blip r:embed="rId8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6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5526CA-1481-F848-BBC4-483C9FFC2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228230" y="1398445"/>
            <a:ext cx="7379534" cy="4537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CB81C-943C-F140-807A-410AEF59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Assignment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972B-641E-C44A-AB48-736E8A6D9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EF8EC-2B39-E743-B0F1-BB30A8181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3ACF1-93E9-DF4A-B1B8-702F82349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FDCD-D719-4548-9EAD-47FBFBEA2D4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B730C-008C-4748-80B5-9524E341B59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7374C-C81F-1B41-8153-B791B5987035}"/>
              </a:ext>
            </a:extLst>
          </p:cNvPr>
          <p:cNvSpPr/>
          <p:nvPr/>
        </p:nvSpPr>
        <p:spPr>
          <a:xfrm>
            <a:off x="695324" y="5939074"/>
            <a:ext cx="7956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Minsky, M. (1961). Steps toward artificial intelligence. 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Proceedings of the IRE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49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(1), 8-30.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BE193-9B26-B44E-B421-1F42EAA70694}"/>
              </a:ext>
            </a:extLst>
          </p:cNvPr>
          <p:cNvSpPr/>
          <p:nvPr/>
        </p:nvSpPr>
        <p:spPr>
          <a:xfrm>
            <a:off x="0" y="1670487"/>
            <a:ext cx="12192000" cy="702070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Which of the action contributed to getting the reward?</a:t>
            </a:r>
          </a:p>
        </p:txBody>
      </p:sp>
    </p:spTree>
    <p:extLst>
      <p:ext uri="{BB962C8B-B14F-4D97-AF65-F5344CB8AC3E}">
        <p14:creationId xmlns:p14="http://schemas.microsoft.com/office/powerpoint/2010/main" val="59273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–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816B7-06F0-1343-AB31-C9C720C169B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7285408" y="3714672"/>
            <a:ext cx="0" cy="73018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F5DD02-C894-F64C-9E47-F0EA1448A8B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3969634" y="3714680"/>
            <a:ext cx="0" cy="72662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6A32E3-55BA-9D48-BE16-D40C332C459A}"/>
              </a:ext>
            </a:extLst>
          </p:cNvPr>
          <p:cNvCxnSpPr>
            <a:cxnSpLocks/>
          </p:cNvCxnSpPr>
          <p:nvPr/>
        </p:nvCxnSpPr>
        <p:spPr>
          <a:xfrm flipH="1">
            <a:off x="3969634" y="4444859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/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93FD0E-F617-5843-8536-DF9C4F1D2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02" y="4071972"/>
                <a:ext cx="1053430" cy="369332"/>
              </a:xfrm>
              <a:prstGeom prst="rect">
                <a:avLst/>
              </a:prstGeom>
              <a:blipFill>
                <a:blip r:embed="rId3"/>
                <a:stretch>
                  <a:fillRect l="-4762" t="-6667" r="-3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6FC4C3-ADD7-D842-B12F-589FBB92DF9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285408" y="1828742"/>
            <a:ext cx="0" cy="736651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CA8478-0665-9645-94D2-D2D7A817433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3969634" y="1835222"/>
            <a:ext cx="0" cy="730179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48BD43-E7E4-124C-AF26-2DD497FABE92}"/>
              </a:ext>
            </a:extLst>
          </p:cNvPr>
          <p:cNvCxnSpPr>
            <a:cxnSpLocks/>
          </p:cNvCxnSpPr>
          <p:nvPr/>
        </p:nvCxnSpPr>
        <p:spPr>
          <a:xfrm flipH="1">
            <a:off x="3969634" y="1828742"/>
            <a:ext cx="3315774" cy="0"/>
          </a:xfrm>
          <a:prstGeom prst="straightConnector1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/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Reward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9A6F62F-72F6-4D4A-9AAF-C214E153A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04" y="1441865"/>
                <a:ext cx="1311834" cy="369332"/>
              </a:xfrm>
              <a:prstGeom prst="rect">
                <a:avLst/>
              </a:prstGeom>
              <a:blipFill>
                <a:blip r:embed="rId4"/>
                <a:stretch>
                  <a:fillRect l="-3846" t="-6667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25489A-D597-8441-AF26-EC795DC9FC85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 flipV="1">
            <a:off x="4778302" y="3140033"/>
            <a:ext cx="1698438" cy="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/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  <a:blipFill>
                <a:blip r:embed="rId5"/>
                <a:stretch>
                  <a:fillRect l="-3191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A940EB9C-0510-A74E-9F1D-5D13682BF6EA}"/>
                  </a:ext>
                </a:extLst>
              </p:cNvPr>
              <p:cNvSpPr/>
              <p:nvPr/>
            </p:nvSpPr>
            <p:spPr>
              <a:xfrm>
                <a:off x="475753" y="2200060"/>
                <a:ext cx="2047442" cy="5606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A940EB9C-0510-A74E-9F1D-5D13682BF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" y="2200060"/>
                <a:ext cx="2047442" cy="56061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5B8F910-ECC4-2640-AD1C-0996273FAF08}"/>
                  </a:ext>
                </a:extLst>
              </p:cNvPr>
              <p:cNvSpPr/>
              <p:nvPr/>
            </p:nvSpPr>
            <p:spPr>
              <a:xfrm>
                <a:off x="695325" y="4729541"/>
                <a:ext cx="3024152" cy="9210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Reward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5B8F910-ECC4-2640-AD1C-0996273FA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729541"/>
                <a:ext cx="3024152" cy="921068"/>
              </a:xfrm>
              <a:prstGeom prst="roundRect">
                <a:avLst/>
              </a:prstGeom>
              <a:blipFill>
                <a:blip r:embed="rId7"/>
                <a:stretch>
                  <a:fillRect t="-86486" b="-1364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87E9E1-BF30-BC42-9599-BEF45EF5E43E}"/>
                  </a:ext>
                </a:extLst>
              </p:cNvPr>
              <p:cNvSpPr/>
              <p:nvPr/>
            </p:nvSpPr>
            <p:spPr>
              <a:xfrm>
                <a:off x="897873" y="5626162"/>
                <a:ext cx="1958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1600" dirty="0"/>
                  <a:t> = Discount factor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87E9E1-BF30-BC42-9599-BEF45EF5E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73" y="5626162"/>
                <a:ext cx="1958293" cy="338554"/>
              </a:xfrm>
              <a:prstGeom prst="rect">
                <a:avLst/>
              </a:prstGeom>
              <a:blipFill>
                <a:blip r:embed="rId8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26785C0-D5F9-014D-9CDD-262D4FDDEADD}"/>
                  </a:ext>
                </a:extLst>
              </p:cNvPr>
              <p:cNvSpPr/>
              <p:nvPr/>
            </p:nvSpPr>
            <p:spPr>
              <a:xfrm>
                <a:off x="4184293" y="4729540"/>
                <a:ext cx="2768063" cy="89662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Q-function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26785C0-D5F9-014D-9CDD-262D4FDDE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93" y="4729540"/>
                <a:ext cx="2768063" cy="89662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93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4B8D-445B-A142-929A-F58A0D82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Networks (DQN)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FCAB8-6E68-B14F-AEB3-1AAE20750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BB7EB-AEC1-474F-9734-C246FDE4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818F7-2105-1946-AB00-3EA73565CE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48B9C-C29D-804A-AAF6-7173A8C28F4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464C-19CB-8846-BA0F-5B13BFD3EE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A7FD1-62E4-3C44-9F90-B2A00BDBD42A}"/>
              </a:ext>
            </a:extLst>
          </p:cNvPr>
          <p:cNvSpPr/>
          <p:nvPr/>
        </p:nvSpPr>
        <p:spPr>
          <a:xfrm>
            <a:off x="695324" y="1844765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(𝑠)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575C3-0C9F-F546-A4EE-8C1D4FE942C9}"/>
              </a:ext>
            </a:extLst>
          </p:cNvPr>
          <p:cNvSpPr/>
          <p:nvPr/>
        </p:nvSpPr>
        <p:spPr>
          <a:xfrm>
            <a:off x="695324" y="2714669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13" name="Trapezium 12">
            <a:extLst>
              <a:ext uri="{FF2B5EF4-FFF2-40B4-BE49-F238E27FC236}">
                <a16:creationId xmlns:a16="http://schemas.microsoft.com/office/drawing/2014/main" id="{8F0EA79F-336E-F146-A5F0-61CFDB42F6D0}"/>
              </a:ext>
            </a:extLst>
          </p:cNvPr>
          <p:cNvSpPr/>
          <p:nvPr/>
        </p:nvSpPr>
        <p:spPr>
          <a:xfrm rot="5400000" flipH="1">
            <a:off x="2669754" y="1934100"/>
            <a:ext cx="1512796" cy="1334125"/>
          </a:xfrm>
          <a:prstGeom prst="trapezoid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0EEB8-B871-6147-B92A-D2335ABE17D4}"/>
              </a:ext>
            </a:extLst>
          </p:cNvPr>
          <p:cNvSpPr txBox="1"/>
          <p:nvPr/>
        </p:nvSpPr>
        <p:spPr>
          <a:xfrm>
            <a:off x="3026042" y="227799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</a:t>
            </a:r>
          </a:p>
          <a:p>
            <a:r>
              <a:rPr lang="en-US" dirty="0"/>
              <a:t>NN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621D96-1F03-274F-94E5-CFE2779FFF0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312660" y="2166211"/>
            <a:ext cx="446429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D27699-410F-6048-B529-92E0882A405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12660" y="3036115"/>
            <a:ext cx="446429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A9CAC-285D-FD4C-B939-084698674CCB}"/>
              </a:ext>
            </a:extLst>
          </p:cNvPr>
          <p:cNvSpPr/>
          <p:nvPr/>
        </p:nvSpPr>
        <p:spPr>
          <a:xfrm>
            <a:off x="4494617" y="2287342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Q(s, 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F9434C-C414-6F42-A7D2-C17AA27BE23A}"/>
              </a:ext>
            </a:extLst>
          </p:cNvPr>
          <p:cNvCxnSpPr>
            <a:cxnSpLocks/>
            <a:stCxn id="13" idx="0"/>
            <a:endCxn id="22" idx="1"/>
          </p:cNvCxnSpPr>
          <p:nvPr/>
        </p:nvCxnSpPr>
        <p:spPr>
          <a:xfrm>
            <a:off x="4093215" y="2601163"/>
            <a:ext cx="401402" cy="7625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2F12112-E7FC-5246-8999-26E83C4EB593}"/>
              </a:ext>
            </a:extLst>
          </p:cNvPr>
          <p:cNvSpPr/>
          <p:nvPr/>
        </p:nvSpPr>
        <p:spPr>
          <a:xfrm>
            <a:off x="0" y="4490305"/>
            <a:ext cx="12192000" cy="702070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The goal is to approximate the Q-function</a:t>
            </a:r>
          </a:p>
        </p:txBody>
      </p:sp>
    </p:spTree>
    <p:extLst>
      <p:ext uri="{BB962C8B-B14F-4D97-AF65-F5344CB8AC3E}">
        <p14:creationId xmlns:p14="http://schemas.microsoft.com/office/powerpoint/2010/main" val="149085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4B8D-445B-A142-929A-F58A0D82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FCAB8-6E68-B14F-AEB3-1AAE20750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BB7EB-AEC1-474F-9734-C246FDE4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818F7-2105-1946-AB00-3EA73565CE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48B9C-C29D-804A-AAF6-7173A8C28F4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464C-19CB-8846-BA0F-5B13BFD3EE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A7FD1-62E4-3C44-9F90-B2A00BDBD42A}"/>
              </a:ext>
            </a:extLst>
          </p:cNvPr>
          <p:cNvSpPr/>
          <p:nvPr/>
        </p:nvSpPr>
        <p:spPr>
          <a:xfrm>
            <a:off x="695324" y="1844765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(𝑠)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575C3-0C9F-F546-A4EE-8C1D4FE942C9}"/>
              </a:ext>
            </a:extLst>
          </p:cNvPr>
          <p:cNvSpPr/>
          <p:nvPr/>
        </p:nvSpPr>
        <p:spPr>
          <a:xfrm>
            <a:off x="695324" y="2714669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13" name="Trapezium 12">
            <a:extLst>
              <a:ext uri="{FF2B5EF4-FFF2-40B4-BE49-F238E27FC236}">
                <a16:creationId xmlns:a16="http://schemas.microsoft.com/office/drawing/2014/main" id="{8F0EA79F-336E-F146-A5F0-61CFDB42F6D0}"/>
              </a:ext>
            </a:extLst>
          </p:cNvPr>
          <p:cNvSpPr/>
          <p:nvPr/>
        </p:nvSpPr>
        <p:spPr>
          <a:xfrm rot="5400000" flipH="1">
            <a:off x="2669754" y="1934100"/>
            <a:ext cx="1512796" cy="1334125"/>
          </a:xfrm>
          <a:prstGeom prst="trapezoid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0EEB8-B871-6147-B92A-D2335ABE17D4}"/>
              </a:ext>
            </a:extLst>
          </p:cNvPr>
          <p:cNvSpPr txBox="1"/>
          <p:nvPr/>
        </p:nvSpPr>
        <p:spPr>
          <a:xfrm>
            <a:off x="3026042" y="227799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</a:t>
            </a:r>
          </a:p>
          <a:p>
            <a:r>
              <a:rPr lang="en-US" dirty="0"/>
              <a:t>NN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621D96-1F03-274F-94E5-CFE2779FFF0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312660" y="2166211"/>
            <a:ext cx="446429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D27699-410F-6048-B529-92E0882A405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12660" y="3036115"/>
            <a:ext cx="446429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A9CAC-285D-FD4C-B939-084698674CCB}"/>
              </a:ext>
            </a:extLst>
          </p:cNvPr>
          <p:cNvSpPr/>
          <p:nvPr/>
        </p:nvSpPr>
        <p:spPr>
          <a:xfrm>
            <a:off x="4494617" y="2287342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Q(s, 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F9434C-C414-6F42-A7D2-C17AA27BE23A}"/>
              </a:ext>
            </a:extLst>
          </p:cNvPr>
          <p:cNvCxnSpPr>
            <a:cxnSpLocks/>
            <a:stCxn id="13" idx="0"/>
            <a:endCxn id="22" idx="1"/>
          </p:cNvCxnSpPr>
          <p:nvPr/>
        </p:nvCxnSpPr>
        <p:spPr>
          <a:xfrm>
            <a:off x="4093215" y="2601163"/>
            <a:ext cx="401402" cy="7625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E9F32D7-0437-F740-9D9C-CA983FE8BFC1}"/>
              </a:ext>
            </a:extLst>
          </p:cNvPr>
          <p:cNvSpPr/>
          <p:nvPr/>
        </p:nvSpPr>
        <p:spPr>
          <a:xfrm>
            <a:off x="1792628" y="4761596"/>
            <a:ext cx="1617336" cy="642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(𝑠)</a:t>
            </a:r>
          </a:p>
        </p:txBody>
      </p:sp>
      <p:sp>
        <p:nvSpPr>
          <p:cNvPr id="29" name="Trapezium 28">
            <a:extLst>
              <a:ext uri="{FF2B5EF4-FFF2-40B4-BE49-F238E27FC236}">
                <a16:creationId xmlns:a16="http://schemas.microsoft.com/office/drawing/2014/main" id="{2EDEF188-9E24-9940-869B-D5BDC4CB14D6}"/>
              </a:ext>
            </a:extLst>
          </p:cNvPr>
          <p:cNvSpPr/>
          <p:nvPr/>
        </p:nvSpPr>
        <p:spPr>
          <a:xfrm rot="5400000" flipH="1">
            <a:off x="3751544" y="4419534"/>
            <a:ext cx="1512796" cy="133412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64D92E-C9D0-2E42-9DB0-75B85C75C1C8}"/>
              </a:ext>
            </a:extLst>
          </p:cNvPr>
          <p:cNvSpPr txBox="1"/>
          <p:nvPr/>
        </p:nvSpPr>
        <p:spPr>
          <a:xfrm>
            <a:off x="4107832" y="476343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</a:t>
            </a:r>
          </a:p>
          <a:p>
            <a:r>
              <a:rPr lang="en-US" dirty="0"/>
              <a:t>NN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DA85F1-6B76-3F4D-8BD4-FEDE97198C09}"/>
              </a:ext>
            </a:extLst>
          </p:cNvPr>
          <p:cNvCxnSpPr>
            <a:cxnSpLocks/>
            <a:stCxn id="27" idx="3"/>
            <a:endCxn id="29" idx="2"/>
          </p:cNvCxnSpPr>
          <p:nvPr/>
        </p:nvCxnSpPr>
        <p:spPr>
          <a:xfrm>
            <a:off x="3409964" y="5083042"/>
            <a:ext cx="430916" cy="3555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329BB29-0F20-1840-9D15-DD1E44111A7B}"/>
              </a:ext>
            </a:extLst>
          </p:cNvPr>
          <p:cNvSpPr/>
          <p:nvPr/>
        </p:nvSpPr>
        <p:spPr>
          <a:xfrm>
            <a:off x="5582422" y="4465407"/>
            <a:ext cx="1617336" cy="37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Q(s,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F89C22-8AA2-0D48-A427-96C430F688FC}"/>
              </a:ext>
            </a:extLst>
          </p:cNvPr>
          <p:cNvCxnSpPr>
            <a:cxnSpLocks/>
            <a:stCxn id="29" idx="0"/>
            <a:endCxn id="33" idx="1"/>
          </p:cNvCxnSpPr>
          <p:nvPr/>
        </p:nvCxnSpPr>
        <p:spPr>
          <a:xfrm flipV="1">
            <a:off x="5175005" y="4651645"/>
            <a:ext cx="407417" cy="434952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24E72C1-94C7-DE4E-A53F-FE0B336DE858}"/>
              </a:ext>
            </a:extLst>
          </p:cNvPr>
          <p:cNvSpPr/>
          <p:nvPr/>
        </p:nvSpPr>
        <p:spPr>
          <a:xfrm>
            <a:off x="5576407" y="3965349"/>
            <a:ext cx="1617336" cy="37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Q(s,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830858-9894-6747-9DBB-7B22A0734F47}"/>
              </a:ext>
            </a:extLst>
          </p:cNvPr>
          <p:cNvCxnSpPr>
            <a:cxnSpLocks/>
            <a:stCxn id="29" idx="0"/>
            <a:endCxn id="35" idx="1"/>
          </p:cNvCxnSpPr>
          <p:nvPr/>
        </p:nvCxnSpPr>
        <p:spPr>
          <a:xfrm flipV="1">
            <a:off x="5175005" y="4151587"/>
            <a:ext cx="401402" cy="93501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F4FDB16-5DD4-F342-9F86-55469FF8EA4F}"/>
              </a:ext>
            </a:extLst>
          </p:cNvPr>
          <p:cNvSpPr/>
          <p:nvPr/>
        </p:nvSpPr>
        <p:spPr>
          <a:xfrm>
            <a:off x="5576407" y="5313609"/>
            <a:ext cx="1617336" cy="37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Q(s, 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8C0D30-DF15-624E-B745-C3B910B23219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181020" y="5083043"/>
            <a:ext cx="395387" cy="41680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ACAB13-95C2-C746-BFC9-C7CC20CBBC97}"/>
                  </a:ext>
                </a:extLst>
              </p:cNvPr>
              <p:cNvSpPr/>
              <p:nvPr/>
            </p:nvSpPr>
            <p:spPr>
              <a:xfrm>
                <a:off x="6319841" y="489837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ACAB13-95C2-C746-BFC9-C7CC20CBB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41" y="4898376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73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144A7F0-245F-134F-A1D5-5B2269C1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F6C1D9-C57C-1244-9816-79BF8D255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C77318-CBBB-6045-B48F-1E50DED401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AE25365-6F86-C948-883B-A472626B0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503B-0AEE-B741-9734-E23BB768C8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87AB-843C-F34C-B014-BC03F32401A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DQN Breakout" descr="DQN Breakout">
            <a:hlinkClick r:id="" action="ppaction://media"/>
            <a:extLst>
              <a:ext uri="{FF2B5EF4-FFF2-40B4-BE49-F238E27FC236}">
                <a16:creationId xmlns:a16="http://schemas.microsoft.com/office/drawing/2014/main" id="{0685E81D-7265-F649-92D2-864D6A1682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813" y="115888"/>
            <a:ext cx="8128000" cy="6096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7C40EA-2BB7-B94E-8B98-7210F83991D9}"/>
              </a:ext>
            </a:extLst>
          </p:cNvPr>
          <p:cNvSpPr/>
          <p:nvPr/>
        </p:nvSpPr>
        <p:spPr>
          <a:xfrm rot="16200000">
            <a:off x="-1843550" y="4115188"/>
            <a:ext cx="3964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Credit: 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www.youtube.com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watch?v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TmPfTpjtdgg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7261D-52FD-9044-899C-0165D01118A4}"/>
              </a:ext>
            </a:extLst>
          </p:cNvPr>
          <p:cNvSpPr/>
          <p:nvPr/>
        </p:nvSpPr>
        <p:spPr>
          <a:xfrm>
            <a:off x="695324" y="5774072"/>
            <a:ext cx="7956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Mnih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, Volodymyr,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Koray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Kavukcuoglu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, David Silver, Andrei A.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Rusu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, Joel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Veness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, Marc G. Bellemare, Alex Graves et al. "Human-level control through deep reinforcement learning." </a:t>
            </a:r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nature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 518, no. 7540 (2015): 529-533.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4B8D-445B-A142-929A-F58A0D82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Reinforcement Learning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FCAB8-6E68-B14F-AEB3-1AAE20750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BB7EB-AEC1-474F-9734-C246FDE4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818F7-2105-1946-AB00-3EA73565CE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48B9C-C29D-804A-AAF6-7173A8C28F4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464C-19CB-8846-BA0F-5B13BFD3EE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699B2-7932-4441-8D26-C233E76F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58" y="1494461"/>
            <a:ext cx="7380215" cy="42745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30695C-64AB-294E-9B5F-57021C74AC4A}"/>
              </a:ext>
            </a:extLst>
          </p:cNvPr>
          <p:cNvSpPr/>
          <p:nvPr/>
        </p:nvSpPr>
        <p:spPr>
          <a:xfrm>
            <a:off x="695324" y="5774072"/>
            <a:ext cx="7956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Mnih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Volodymyr,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Koray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Kavukcuoglu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David Silver, Andrei A.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Rusu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Joel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Veness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Marc G. Bellemare, Alex Graves et al. "Human-level control through deep reinforcement learning." 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nature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 518, no. 7540 (2015): 529-533.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653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9494-0A58-294F-AC58-4F07FDD4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77DE5-9E3C-8848-8877-DD7FE434B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170EB-DF4F-DE4C-838C-55EC8637E5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EE260-9D90-0B45-95C0-89370943D0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C8B13-3026-774F-B2FE-54755AF4C4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8F076-4C00-C54E-9337-E0A3E1E402B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776E0-4837-3543-8826-2F00AF29619A}"/>
              </a:ext>
            </a:extLst>
          </p:cNvPr>
          <p:cNvSpPr/>
          <p:nvPr/>
        </p:nvSpPr>
        <p:spPr>
          <a:xfrm>
            <a:off x="762000" y="5328327"/>
            <a:ext cx="4477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https://github.com/tensorflow/agents/blob/master/docs/tutorials/1_dqn_tutorial.ipynb</a:t>
            </a:r>
            <a:endParaRPr lang="en-US" dirty="0"/>
          </a:p>
          <a:p>
            <a:endParaRPr lang="en-US" dirty="0"/>
          </a:p>
        </p:txBody>
      </p:sp>
      <p:pic>
        <p:nvPicPr>
          <p:cNvPr id="9" name="download" descr="download">
            <a:hlinkClick r:id="" action="ppaction://media"/>
            <a:extLst>
              <a:ext uri="{FF2B5EF4-FFF2-40B4-BE49-F238E27FC236}">
                <a16:creationId xmlns:a16="http://schemas.microsoft.com/office/drawing/2014/main" id="{E12C3FE6-1A98-F34E-8ABD-DB62EAE913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149" b="13039"/>
          <a:stretch/>
        </p:blipFill>
        <p:spPr>
          <a:xfrm>
            <a:off x="695323" y="1588708"/>
            <a:ext cx="7954481" cy="30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267CF0-D009-8C48-814E-5FC8FA8A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EC0034-E011-AD48-8102-D94755BF3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4147070"/>
            <a:ext cx="7956550" cy="1982268"/>
          </a:xfrm>
        </p:spPr>
        <p:txBody>
          <a:bodyPr/>
          <a:lstStyle/>
          <a:p>
            <a:r>
              <a:rPr lang="en-US" dirty="0"/>
              <a:t>Labeled Data Needed</a:t>
            </a:r>
          </a:p>
          <a:p>
            <a:r>
              <a:rPr lang="en-US" dirty="0"/>
              <a:t>The model can not be better then the labels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0E1534-76AB-894A-B5F8-155BAA659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CCCA2-4AA0-4E4A-B7BA-BACDB28538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0AD2-F62D-3D4A-8CFC-E353DA512CC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ACFC3-DCE1-6740-BD48-8FB53117F9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27467-50D2-9C47-889D-74140C28F6D2}"/>
              </a:ext>
            </a:extLst>
          </p:cNvPr>
          <p:cNvSpPr/>
          <p:nvPr/>
        </p:nvSpPr>
        <p:spPr>
          <a:xfrm>
            <a:off x="1194255" y="1643529"/>
            <a:ext cx="457200" cy="1473035"/>
          </a:xfrm>
          <a:prstGeom prst="rect">
            <a:avLst/>
          </a:prstGeom>
          <a:solidFill>
            <a:srgbClr val="D9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8737E6-A285-114F-A94A-4F7F7B7DA6F0}"/>
              </a:ext>
            </a:extLst>
          </p:cNvPr>
          <p:cNvSpPr/>
          <p:nvPr/>
        </p:nvSpPr>
        <p:spPr>
          <a:xfrm>
            <a:off x="2088061" y="1643529"/>
            <a:ext cx="2170670" cy="1473035"/>
          </a:xfrm>
          <a:prstGeom prst="rect">
            <a:avLst/>
          </a:prstGeom>
          <a:solidFill>
            <a:srgbClr val="D9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VGG16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13FE8-D5BE-334A-9418-0DD07BB3A3F7}"/>
              </a:ext>
            </a:extLst>
          </p:cNvPr>
          <p:cNvSpPr/>
          <p:nvPr/>
        </p:nvSpPr>
        <p:spPr>
          <a:xfrm>
            <a:off x="4695337" y="2056880"/>
            <a:ext cx="457200" cy="646331"/>
          </a:xfrm>
          <a:prstGeom prst="rect">
            <a:avLst/>
          </a:prstGeom>
          <a:solidFill>
            <a:srgbClr val="D9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D872E-4E41-4343-9D4A-068620C04B9A}"/>
              </a:ext>
            </a:extLst>
          </p:cNvPr>
          <p:cNvSpPr/>
          <p:nvPr/>
        </p:nvSpPr>
        <p:spPr>
          <a:xfrm>
            <a:off x="4595108" y="2765843"/>
            <a:ext cx="3001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1000 Classes</a:t>
            </a:r>
          </a:p>
          <a:p>
            <a:r>
              <a:rPr lang="en-US" dirty="0"/>
              <a:t>e.g. </a:t>
            </a:r>
            <a:r>
              <a:rPr lang="en-GB" dirty="0"/>
              <a:t>milk, traffic light, printer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D2F3-BB92-4245-996C-2AC557202DA8}"/>
              </a:ext>
            </a:extLst>
          </p:cNvPr>
          <p:cNvSpPr/>
          <p:nvPr/>
        </p:nvSpPr>
        <p:spPr>
          <a:xfrm>
            <a:off x="155937" y="311494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Input Image</a:t>
            </a:r>
          </a:p>
          <a:p>
            <a:pPr algn="r"/>
            <a:r>
              <a:rPr lang="en-US" dirty="0"/>
              <a:t>224 x 244 x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E24FDA-19DE-684E-BB06-EB969E806B7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1651455" y="2380047"/>
            <a:ext cx="436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7C438C-1195-164F-AD7C-A32919A6BDE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4258731" y="2380046"/>
            <a:ext cx="43660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2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/>
            <a:r>
              <a:rPr lang="en-US" dirty="0"/>
              <a:t>What is Reinforcement Learning?</a:t>
            </a:r>
          </a:p>
          <a:p>
            <a:pPr fontAlgn="base"/>
            <a:r>
              <a:rPr lang="en-US" dirty="0"/>
              <a:t>Agent in environments</a:t>
            </a:r>
          </a:p>
          <a:p>
            <a:pPr fontAlgn="base"/>
            <a:r>
              <a:rPr lang="en-US" dirty="0"/>
              <a:t>Policy for next action</a:t>
            </a:r>
          </a:p>
          <a:p>
            <a:pPr fontAlgn="base"/>
            <a:r>
              <a:rPr lang="en-US" dirty="0"/>
              <a:t>Learning from reward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Using Deep Neuronal Networks in RL </a:t>
            </a:r>
          </a:p>
          <a:p>
            <a:pPr lvl="1" fontAlgn="base"/>
            <a:r>
              <a:rPr lang="en-US" dirty="0"/>
              <a:t>Deep Q Learning</a:t>
            </a:r>
          </a:p>
          <a:p>
            <a:pPr lvl="1" fontAlgn="base"/>
            <a:r>
              <a:rPr lang="en-US" dirty="0"/>
              <a:t>Next steps: Policy Gradient</a:t>
            </a:r>
          </a:p>
          <a:p>
            <a:pPr lvl="1" fontAlgn="base"/>
            <a:r>
              <a:rPr lang="en-US" dirty="0"/>
              <a:t>… and many more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GB" dirty="0"/>
              <a:t>Reinforcement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CE3E4-2CCE-C64E-BE58-C93A86413A10}"/>
              </a:ext>
            </a:extLst>
          </p:cNvPr>
          <p:cNvSpPr txBox="1"/>
          <p:nvPr/>
        </p:nvSpPr>
        <p:spPr>
          <a:xfrm>
            <a:off x="-3929449" y="-111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E33D-A00E-0C43-99DB-543B53C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Up the Cup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1C65-4C16-6542-B08B-24A8FE9CD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0D8C7-E3F8-1E4D-A848-6595573FB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42A43-713B-4A4A-8CC4-4DC6FA7493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DABC1-8C07-F646-9298-19448AA076B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1CA5-B094-A749-A82F-023B8B24317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6ED1D-66AE-E34E-9A57-D42424BA0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228230" y="1398445"/>
            <a:ext cx="7379534" cy="45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79C-D9AF-A64E-B8E4-F5B17736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4D40-564A-D84D-BC08-9BD473481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AA75C-FA51-4E4E-AE40-CDE53C420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3E990-EA1D-D140-A169-D228335D4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0751-203D-7F46-BAB8-883F720BE0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3EEB-EEC8-C249-AF61-E1DB669857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0A4A743D-C284-0842-9BDE-6775AE371B17}"/>
              </a:ext>
            </a:extLst>
          </p:cNvPr>
          <p:cNvSpPr txBox="1"/>
          <p:nvPr/>
        </p:nvSpPr>
        <p:spPr>
          <a:xfrm>
            <a:off x="808341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Supervised Learning</a:t>
            </a:r>
          </a:p>
        </p:txBody>
      </p:sp>
      <p:sp>
        <p:nvSpPr>
          <p:cNvPr id="9" name="Textfeld 13">
            <a:extLst>
              <a:ext uri="{FF2B5EF4-FFF2-40B4-BE49-F238E27FC236}">
                <a16:creationId xmlns:a16="http://schemas.microsoft.com/office/drawing/2014/main" id="{2726F141-BA04-4B4B-96B5-647469E4D48E}"/>
              </a:ext>
            </a:extLst>
          </p:cNvPr>
          <p:cNvSpPr txBox="1"/>
          <p:nvPr/>
        </p:nvSpPr>
        <p:spPr>
          <a:xfrm>
            <a:off x="3375454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Unsupervised Learning</a:t>
            </a:r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117616EE-FED5-6A4B-9D97-5B5519C9EB6C}"/>
              </a:ext>
            </a:extLst>
          </p:cNvPr>
          <p:cNvSpPr txBox="1"/>
          <p:nvPr/>
        </p:nvSpPr>
        <p:spPr>
          <a:xfrm>
            <a:off x="5942567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9307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79C-D9AF-A64E-B8E4-F5B17736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4D40-564A-D84D-BC08-9BD473481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AA75C-FA51-4E4E-AE40-CDE53C420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3E990-EA1D-D140-A169-D228335D4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0751-203D-7F46-BAB8-883F720BE0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3EEB-EEC8-C249-AF61-E1DB669857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0A4A743D-C284-0842-9BDE-6775AE371B17}"/>
              </a:ext>
            </a:extLst>
          </p:cNvPr>
          <p:cNvSpPr txBox="1"/>
          <p:nvPr/>
        </p:nvSpPr>
        <p:spPr>
          <a:xfrm>
            <a:off x="808341" y="2924665"/>
            <a:ext cx="2295525" cy="1251918"/>
          </a:xfrm>
          <a:prstGeom prst="rect">
            <a:avLst/>
          </a:prstGeom>
          <a:solidFill>
            <a:srgbClr val="D9E5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Supervised Learning</a:t>
            </a:r>
          </a:p>
        </p:txBody>
      </p:sp>
      <p:sp>
        <p:nvSpPr>
          <p:cNvPr id="9" name="Textfeld 13">
            <a:extLst>
              <a:ext uri="{FF2B5EF4-FFF2-40B4-BE49-F238E27FC236}">
                <a16:creationId xmlns:a16="http://schemas.microsoft.com/office/drawing/2014/main" id="{2726F141-BA04-4B4B-96B5-647469E4D48E}"/>
              </a:ext>
            </a:extLst>
          </p:cNvPr>
          <p:cNvSpPr txBox="1"/>
          <p:nvPr/>
        </p:nvSpPr>
        <p:spPr>
          <a:xfrm>
            <a:off x="3375454" y="2924665"/>
            <a:ext cx="2295525" cy="1251918"/>
          </a:xfrm>
          <a:prstGeom prst="rect">
            <a:avLst/>
          </a:prstGeom>
          <a:solidFill>
            <a:srgbClr val="D9E5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Unsupervised Learning</a:t>
            </a:r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117616EE-FED5-6A4B-9D97-5B5519C9EB6C}"/>
              </a:ext>
            </a:extLst>
          </p:cNvPr>
          <p:cNvSpPr txBox="1"/>
          <p:nvPr/>
        </p:nvSpPr>
        <p:spPr>
          <a:xfrm>
            <a:off x="5942567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90621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DFD8-156A-6041-8D70-2C783CE4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7B203-666D-DB41-BE3E-EFB9BB576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4B4C2-1B87-0147-B0CC-941B50E51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75DC-89CE-9247-AF03-23CC8D70A7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0D12-C260-8A42-9580-7FA30B3A9AA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12105-8AE0-C74F-A36C-963D457E67F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55E0E-69AB-F949-B413-92CAC964FE8E}"/>
              </a:ext>
            </a:extLst>
          </p:cNvPr>
          <p:cNvSpPr/>
          <p:nvPr/>
        </p:nvSpPr>
        <p:spPr>
          <a:xfrm>
            <a:off x="0" y="2481623"/>
            <a:ext cx="12192000" cy="1040624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Learning from the environment what works</a:t>
            </a:r>
          </a:p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by getting positive feedback/reward</a:t>
            </a:r>
          </a:p>
        </p:txBody>
      </p:sp>
    </p:spTree>
    <p:extLst>
      <p:ext uri="{BB962C8B-B14F-4D97-AF65-F5344CB8AC3E}">
        <p14:creationId xmlns:p14="http://schemas.microsoft.com/office/powerpoint/2010/main" val="77888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2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3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476740" y="2565393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3160966" y="2565401"/>
            <a:ext cx="1617336" cy="114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25489A-D597-8441-AF26-EC795DC9FC85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 flipV="1">
            <a:off x="4778302" y="3140033"/>
            <a:ext cx="1698438" cy="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/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64A384A-3A4E-7B4C-8379-E6A400B0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65" y="2760673"/>
                <a:ext cx="1172117" cy="369332"/>
              </a:xfrm>
              <a:prstGeom prst="rect">
                <a:avLst/>
              </a:prstGeom>
              <a:blipFill>
                <a:blip r:embed="rId3"/>
                <a:stretch>
                  <a:fillRect l="-3191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4546A"/>
    </a:dk2>
    <a:lt2>
      <a:srgbClr val="E7E6E6"/>
    </a:lt2>
    <a:accent1>
      <a:srgbClr val="427AF5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40301</TotalTime>
  <Words>567</Words>
  <Application>Microsoft Macintosh PowerPoint</Application>
  <PresentationFormat>Widescreen</PresentationFormat>
  <Paragraphs>158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HelveticaNeueLT Std Med</vt:lpstr>
      <vt:lpstr>Wingdings</vt:lpstr>
      <vt:lpstr>Office Theme</vt:lpstr>
      <vt:lpstr>Practical Machine Learning</vt:lpstr>
      <vt:lpstr>Supervised Learning</vt:lpstr>
      <vt:lpstr>Pick Up the Cup</vt:lpstr>
      <vt:lpstr>Learning Strategies</vt:lpstr>
      <vt:lpstr>Learning Strategies</vt:lpstr>
      <vt:lpstr>Reinforcement Learning</vt:lpstr>
      <vt:lpstr>Reinforcement Learning</vt:lpstr>
      <vt:lpstr>Reinforcement Learning</vt:lpstr>
      <vt:lpstr>Reinforcement Learning</vt:lpstr>
      <vt:lpstr>Reinforcement Learning</vt:lpstr>
      <vt:lpstr>Reinforcement Learning</vt:lpstr>
      <vt:lpstr>Reinforcement Learning</vt:lpstr>
      <vt:lpstr>Credit Assignment Problem</vt:lpstr>
      <vt:lpstr>Q – Learning</vt:lpstr>
      <vt:lpstr>Deep Q Networks (DQN)</vt:lpstr>
      <vt:lpstr>Deep Q Networks</vt:lpstr>
      <vt:lpstr>PowerPoint Presentation</vt:lpstr>
      <vt:lpstr>Deep Reinforcement Learning </vt:lpstr>
      <vt:lpstr>Exercise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Sven Mayer</cp:lastModifiedBy>
  <cp:revision>636</cp:revision>
  <dcterms:created xsi:type="dcterms:W3CDTF">2017-10-10T14:10:45Z</dcterms:created>
  <dcterms:modified xsi:type="dcterms:W3CDTF">2021-08-08T21:01:10Z</dcterms:modified>
  <cp:category/>
</cp:coreProperties>
</file>