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59" r:id="rId5"/>
    <p:sldId id="260" r:id="rId6"/>
    <p:sldId id="262" r:id="rId7"/>
    <p:sldId id="263" r:id="rId8"/>
    <p:sldId id="264" r:id="rId9"/>
    <p:sldId id="271" r:id="rId10"/>
    <p:sldId id="273" r:id="rId11"/>
    <p:sldId id="265" r:id="rId12"/>
    <p:sldId id="266" r:id="rId13"/>
    <p:sldId id="268" r:id="rId14"/>
    <p:sldId id="275" r:id="rId15"/>
    <p:sldId id="269" r:id="rId16"/>
    <p:sldId id="9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FF"/>
    <a:srgbClr val="E5FFF4"/>
    <a:srgbClr val="3183FF"/>
    <a:srgbClr val="427BF5"/>
    <a:srgbClr val="059340"/>
    <a:srgbClr val="FFDE45"/>
    <a:srgbClr val="420CFF"/>
    <a:srgbClr val="E0FFF2"/>
    <a:srgbClr val="CFFFEB"/>
    <a:srgbClr val="D6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83888" autoAdjust="0"/>
  </p:normalViewPr>
  <p:slideViewPr>
    <p:cSldViewPr snapToGrid="0" showGuides="1">
      <p:cViewPr varScale="1">
        <p:scale>
          <a:sx n="104" d="100"/>
          <a:sy n="104" d="100"/>
        </p:scale>
        <p:origin x="1480" y="2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08.05.21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7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690436" y="6352598"/>
            <a:ext cx="3442089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51874" y="6352598"/>
            <a:ext cx="3540126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rgbClr val="318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60E6E-EAEE-514D-8160-D3CBBE0CC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1999" cy="3958682"/>
          </a:xfrm>
        </p:spPr>
        <p:txBody>
          <a:bodyPr/>
          <a:lstStyle>
            <a:lvl1pPr algn="ctr">
              <a:defRPr sz="60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de-DE" dirty="0" err="1"/>
              <a:t>Questions</a:t>
            </a:r>
            <a:r>
              <a:rPr lang="de-DE" dirty="0"/>
              <a:t>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F9887D-AA71-F041-826E-45F7594D1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Jesse </a:t>
            </a:r>
            <a:r>
              <a:rPr lang="de-DE" dirty="0" err="1"/>
              <a:t>Grootjen</a:t>
            </a:r>
            <a:r>
              <a:rPr lang="de-DE" dirty="0"/>
              <a:t> &amp; Maximiliane </a:t>
            </a:r>
            <a:r>
              <a:rPr lang="de-DE" dirty="0" err="1"/>
              <a:t>Windl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2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651876" y="6352598"/>
            <a:ext cx="3540124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174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tabLst/>
              <a:defRPr/>
            </a:pPr>
            <a:endParaRPr lang="de-DE" dirty="0"/>
          </a:p>
          <a:p>
            <a:pPr marL="285750" marR="0" lvl="0" indent="-28575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651873" y="6352598"/>
            <a:ext cx="3540127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651875" y="6352598"/>
            <a:ext cx="3540125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651875" y="6352598"/>
            <a:ext cx="3540125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651875" y="6352598"/>
            <a:ext cx="3540125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51873" y="6352598"/>
            <a:ext cx="3540127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6921" y="6352598"/>
            <a:ext cx="3525079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651875" y="6352598"/>
            <a:ext cx="3540125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marR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pPr marL="0" marR="0" lvl="0" indent="0" algn="l" defTabSz="28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3FF"/>
              </a:buClr>
              <a:buSzPts val="24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51875" y="6352598"/>
            <a:ext cx="3540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</a:rPr>
              <a:t>Jesse </a:t>
            </a:r>
            <a:r>
              <a:rPr lang="de-DE" dirty="0" err="1">
                <a:latin typeface="Arial" panose="020B0604020202020204" pitchFamily="34" charset="0"/>
              </a:rPr>
              <a:t>Grootjen</a:t>
            </a:r>
            <a:r>
              <a:rPr lang="de-DE" dirty="0">
                <a:latin typeface="Arial" panose="020B0604020202020204" pitchFamily="34" charset="0"/>
              </a:rPr>
              <a:t> &amp; Maximiliane </a:t>
            </a:r>
            <a:r>
              <a:rPr lang="de-DE" dirty="0" err="1">
                <a:latin typeface="Arial" panose="020B0604020202020204" pitchFamily="34" charset="0"/>
              </a:rPr>
              <a:t>Windl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window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realpython.com/installing-python/" TargetMode="External"/><Relationship Id="rId4" Type="http://schemas.openxmlformats.org/officeDocument/2006/relationships/hyperlink" Target="https://www.python.org/downloads/mac-os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products/individu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rgaretmz.medium.com/anaconda-jupyter-notebook-tensorflow-and-keras-b91f381405f8" TargetMode="External"/><Relationship Id="rId4" Type="http://schemas.openxmlformats.org/officeDocument/2006/relationships/hyperlink" Target="https://towardsdatascience.com/installing-keras-tensorflow-using-anaconda-for-machine-learning-44ab28ff39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python.com/jupyter-notebook-introdu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lab.research.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etbrains.com/community/education/#student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ven-mayer.com/pml/" TargetMode="External"/><Relationship Id="rId2" Type="http://schemas.openxmlformats.org/officeDocument/2006/relationships/hyperlink" Target="https://uni2work.ifi.lmu.de/course/S21/IfI/P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P Screengrab">
            <a:extLst>
              <a:ext uri="{FF2B5EF4-FFF2-40B4-BE49-F238E27FC236}">
                <a16:creationId xmlns:a16="http://schemas.microsoft.com/office/drawing/2014/main" id="{E35FE3BD-FEB6-0C45-83AE-7E91D38B12A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7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Roboto Condensed" panose="02000000000000000000" pitchFamily="2" charset="0"/>
              </a:rPr>
              <a:t>Tutorial 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>
                <a:ea typeface="Roboto Condensed Light" panose="02000000000000000000" pitchFamily="2" charset="0"/>
              </a:rPr>
              <a:t>Session 1: Organization &amp; Getting Started</a:t>
            </a:r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z="1400" dirty="0">
                <a:latin typeface="Arial" panose="020B0604020202020204" pitchFamily="34" charset="0"/>
              </a:rPr>
              <a:t>Jesse </a:t>
            </a:r>
            <a:r>
              <a:rPr lang="de-DE" sz="1400" dirty="0" err="1">
                <a:latin typeface="Arial" panose="020B0604020202020204" pitchFamily="34" charset="0"/>
              </a:rPr>
              <a:t>Grootjen</a:t>
            </a:r>
            <a:r>
              <a:rPr lang="de-DE" sz="1400" dirty="0">
                <a:latin typeface="Arial" panose="020B0604020202020204" pitchFamily="34" charset="0"/>
              </a:rPr>
              <a:t> &amp; Maximiliane </a:t>
            </a:r>
            <a:r>
              <a:rPr lang="de-DE" sz="1400" dirty="0" err="1">
                <a:latin typeface="Arial" panose="020B0604020202020204" pitchFamily="34" charset="0"/>
              </a:rPr>
              <a:t>Windl</a:t>
            </a:r>
            <a:endParaRPr lang="de-D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>
                <a:ea typeface="Roboto Condensed" panose="02000000000000000000" pitchFamily="2" charset="0"/>
              </a:rPr>
              <a:t>Python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0E2732-8721-824F-95D3-2BE73E52A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198074"/>
            <a:ext cx="11391166" cy="4860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sym typeface="Wingdings" pitchFamily="2" charset="2"/>
              </a:rPr>
              <a:t>Windows</a:t>
            </a:r>
          </a:p>
          <a:p>
            <a:pPr marL="342900" indent="-342900">
              <a:buSzPct val="110000"/>
              <a:buFont typeface="+mj-lt"/>
              <a:buAutoNum type="arabicPeriod"/>
            </a:pPr>
            <a:r>
              <a:rPr lang="de-DE" sz="1800" dirty="0">
                <a:ea typeface="Roboto" panose="02000000000000000000" pitchFamily="2" charset="0"/>
              </a:rPr>
              <a:t>Open a </a:t>
            </a:r>
            <a:r>
              <a:rPr lang="de-DE" sz="1800" dirty="0" err="1">
                <a:ea typeface="Roboto" panose="02000000000000000000" pitchFamily="2" charset="0"/>
              </a:rPr>
              <a:t>browser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window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and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navigate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to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>
                <a:ea typeface="Roboto" panose="02000000000000000000" pitchFamily="2" charset="0"/>
                <a:sym typeface="Wingdings" pitchFamily="2" charset="2"/>
                <a:hlinkClick r:id="rId3"/>
              </a:rPr>
              <a:t>https://www.python.org/downloads/windows/</a:t>
            </a:r>
            <a:endParaRPr lang="de-DE" sz="1800" dirty="0">
              <a:ea typeface="Roboto" panose="02000000000000000000" pitchFamily="2" charset="0"/>
            </a:endParaRPr>
          </a:p>
          <a:p>
            <a:pPr marL="342900" indent="-342900">
              <a:buSzPct val="110000"/>
              <a:buFont typeface="+mj-lt"/>
              <a:buAutoNum type="arabicPeriod"/>
            </a:pPr>
            <a:r>
              <a:rPr lang="de-DE" sz="1800" dirty="0" err="1">
                <a:ea typeface="Roboto" panose="02000000000000000000" pitchFamily="2" charset="0"/>
              </a:rPr>
              <a:t>Under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the</a:t>
            </a:r>
            <a:r>
              <a:rPr lang="de-DE" sz="1800" dirty="0">
                <a:ea typeface="Roboto" panose="02000000000000000000" pitchFamily="2" charset="0"/>
              </a:rPr>
              <a:t> “Python Releases </a:t>
            </a:r>
            <a:r>
              <a:rPr lang="de-DE" sz="1800" dirty="0" err="1">
                <a:ea typeface="Roboto" panose="02000000000000000000" pitchFamily="2" charset="0"/>
              </a:rPr>
              <a:t>for</a:t>
            </a:r>
            <a:r>
              <a:rPr lang="de-DE" sz="1800" dirty="0">
                <a:ea typeface="Roboto" panose="02000000000000000000" pitchFamily="2" charset="0"/>
              </a:rPr>
              <a:t> Windows” </a:t>
            </a:r>
            <a:r>
              <a:rPr lang="de-DE" sz="1800" dirty="0" err="1">
                <a:ea typeface="Roboto" panose="02000000000000000000" pitchFamily="2" charset="0"/>
              </a:rPr>
              <a:t>heading</a:t>
            </a:r>
            <a:r>
              <a:rPr lang="de-DE" sz="1800" dirty="0">
                <a:ea typeface="Roboto" panose="02000000000000000000" pitchFamily="2" charset="0"/>
              </a:rPr>
              <a:t>, </a:t>
            </a:r>
            <a:r>
              <a:rPr lang="de-DE" sz="1800" dirty="0" err="1">
                <a:ea typeface="Roboto" panose="02000000000000000000" pitchFamily="2" charset="0"/>
              </a:rPr>
              <a:t>download</a:t>
            </a:r>
            <a:r>
              <a:rPr lang="de-DE" sz="1800" dirty="0">
                <a:ea typeface="Roboto" panose="02000000000000000000" pitchFamily="2" charset="0"/>
              </a:rPr>
              <a:t> Python 3.8.0</a:t>
            </a:r>
          </a:p>
          <a:p>
            <a:pPr marL="342900" indent="-342900">
              <a:buSzPct val="110000"/>
              <a:buFont typeface="+mj-lt"/>
              <a:buAutoNum type="arabicPeriod"/>
            </a:pPr>
            <a:r>
              <a:rPr lang="de-DE" sz="1800" dirty="0">
                <a:ea typeface="Roboto" panose="02000000000000000000" pitchFamily="2" charset="0"/>
                <a:sym typeface="Wingdings" pitchFamily="2" charset="2"/>
              </a:rPr>
              <a:t>Run </a:t>
            </a:r>
            <a:r>
              <a:rPr lang="de-DE" sz="1800" dirty="0" err="1">
                <a:ea typeface="Roboto" panose="02000000000000000000" pitchFamily="2" charset="0"/>
                <a:sym typeface="Wingdings" pitchFamily="2" charset="2"/>
              </a:rPr>
              <a:t>the</a:t>
            </a:r>
            <a:r>
              <a:rPr lang="de-DE" sz="18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1800" dirty="0" err="1">
                <a:ea typeface="Roboto" panose="02000000000000000000" pitchFamily="2" charset="0"/>
                <a:sym typeface="Wingdings" pitchFamily="2" charset="2"/>
              </a:rPr>
              <a:t>installer</a:t>
            </a:r>
            <a:r>
              <a:rPr lang="de-DE" sz="1800" dirty="0">
                <a:ea typeface="Roboto" panose="02000000000000000000" pitchFamily="2" charset="0"/>
                <a:sym typeface="Wingdings" pitchFamily="2" charset="2"/>
              </a:rPr>
              <a:t> </a:t>
            </a:r>
          </a:p>
          <a:p>
            <a:pPr marL="0" indent="0">
              <a:buSzPct val="110000"/>
              <a:buNone/>
            </a:pPr>
            <a:endParaRPr lang="de-DE" sz="1800" dirty="0">
              <a:ea typeface="Roboto" panose="02000000000000000000" pitchFamily="2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  <a:sym typeface="Wingdings" pitchFamily="2" charset="2"/>
              </a:rPr>
              <a:t>MacOS</a:t>
            </a: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de-DE" sz="1800" dirty="0">
                <a:ea typeface="Roboto" panose="02000000000000000000" pitchFamily="2" charset="0"/>
              </a:rPr>
              <a:t>Open a </a:t>
            </a:r>
            <a:r>
              <a:rPr lang="de-DE" sz="1800" dirty="0" err="1">
                <a:ea typeface="Roboto" panose="02000000000000000000" pitchFamily="2" charset="0"/>
              </a:rPr>
              <a:t>browser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window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and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navigate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to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>
                <a:ea typeface="Roboto" panose="02000000000000000000" pitchFamily="2" charset="0"/>
                <a:hlinkClick r:id="rId4"/>
              </a:rPr>
              <a:t>https://www.python.org/downloads/mac-osx/</a:t>
            </a:r>
            <a:endParaRPr lang="de-DE" sz="1800" dirty="0">
              <a:ea typeface="Roboto" panose="02000000000000000000" pitchFamily="2" charset="0"/>
            </a:endParaRP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de-DE" sz="1800" dirty="0" err="1">
                <a:ea typeface="Roboto" panose="02000000000000000000" pitchFamily="2" charset="0"/>
              </a:rPr>
              <a:t>Under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the</a:t>
            </a:r>
            <a:r>
              <a:rPr lang="de-DE" sz="1800" dirty="0">
                <a:ea typeface="Roboto" panose="02000000000000000000" pitchFamily="2" charset="0"/>
              </a:rPr>
              <a:t> “Python Releases </a:t>
            </a:r>
            <a:r>
              <a:rPr lang="de-DE" sz="1800" dirty="0" err="1">
                <a:ea typeface="Roboto" panose="02000000000000000000" pitchFamily="2" charset="0"/>
              </a:rPr>
              <a:t>for</a:t>
            </a:r>
            <a:r>
              <a:rPr lang="de-DE" sz="1800" dirty="0">
                <a:ea typeface="Roboto" panose="02000000000000000000" pitchFamily="2" charset="0"/>
              </a:rPr>
              <a:t> Mac OS X” </a:t>
            </a:r>
            <a:r>
              <a:rPr lang="de-DE" sz="1800" dirty="0" err="1">
                <a:ea typeface="Roboto" panose="02000000000000000000" pitchFamily="2" charset="0"/>
              </a:rPr>
              <a:t>heading</a:t>
            </a:r>
            <a:r>
              <a:rPr lang="de-DE" sz="1800" dirty="0">
                <a:ea typeface="Roboto" panose="02000000000000000000" pitchFamily="2" charset="0"/>
              </a:rPr>
              <a:t>, </a:t>
            </a:r>
            <a:r>
              <a:rPr lang="de-DE" sz="1800" dirty="0" err="1">
                <a:ea typeface="Roboto" panose="02000000000000000000" pitchFamily="2" charset="0"/>
              </a:rPr>
              <a:t>download</a:t>
            </a:r>
            <a:r>
              <a:rPr lang="de-DE" sz="1800" dirty="0">
                <a:ea typeface="Roboto" panose="02000000000000000000" pitchFamily="2" charset="0"/>
              </a:rPr>
              <a:t> Python 3.8.0</a:t>
            </a: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de-DE" sz="1800" dirty="0">
                <a:ea typeface="Roboto" panose="02000000000000000000" pitchFamily="2" charset="0"/>
              </a:rPr>
              <a:t>Run </a:t>
            </a:r>
            <a:r>
              <a:rPr lang="de-DE" sz="1800" dirty="0" err="1">
                <a:ea typeface="Roboto" panose="02000000000000000000" pitchFamily="2" charset="0"/>
              </a:rPr>
              <a:t>the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installer</a:t>
            </a:r>
            <a:endParaRPr lang="de-DE" sz="1800" dirty="0">
              <a:ea typeface="Roboto" panose="02000000000000000000" pitchFamily="2" charset="0"/>
            </a:endParaRPr>
          </a:p>
          <a:p>
            <a:pPr marL="0" indent="0">
              <a:buSzPct val="110000"/>
              <a:buNone/>
            </a:pPr>
            <a:r>
              <a:rPr lang="de-DE" sz="1800" dirty="0" err="1">
                <a:ea typeface="Roboto" panose="02000000000000000000" pitchFamily="2" charset="0"/>
              </a:rPr>
              <a:t>Or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use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Homebrew</a:t>
            </a:r>
            <a:r>
              <a:rPr lang="de-DE" sz="1800" dirty="0">
                <a:ea typeface="Roboto" panose="02000000000000000000" pitchFamily="2" charset="0"/>
              </a:rPr>
              <a:t>: </a:t>
            </a:r>
            <a:r>
              <a:rPr lang="de-DE" sz="1800" dirty="0" err="1">
                <a:latin typeface="Lucida Console" panose="020B0609040504020204" pitchFamily="49" charset="0"/>
              </a:rPr>
              <a:t>brew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install</a:t>
            </a:r>
            <a:r>
              <a:rPr lang="de-DE" sz="1800" dirty="0">
                <a:latin typeface="Lucida Console" panose="020B0609040504020204" pitchFamily="49" charset="0"/>
              </a:rPr>
              <a:t> python3</a:t>
            </a:r>
            <a:endParaRPr lang="de-DE" sz="1800" dirty="0">
              <a:latin typeface="Lucida Console" panose="020B0609040504020204" pitchFamily="49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b="1" dirty="0" err="1">
                <a:sym typeface="Wingdings" pitchFamily="2" charset="2"/>
              </a:rPr>
              <a:t>Detailed</a:t>
            </a:r>
            <a:r>
              <a:rPr lang="de-DE" sz="1800" b="1" dirty="0">
                <a:sym typeface="Wingdings" pitchFamily="2" charset="2"/>
              </a:rPr>
              <a:t> </a:t>
            </a:r>
            <a:r>
              <a:rPr lang="de-DE" sz="1800" b="1" dirty="0" err="1">
                <a:sym typeface="Wingdings" pitchFamily="2" charset="2"/>
              </a:rPr>
              <a:t>installation</a:t>
            </a:r>
            <a:r>
              <a:rPr lang="de-DE" sz="1800" b="1" dirty="0">
                <a:sym typeface="Wingdings" pitchFamily="2" charset="2"/>
              </a:rPr>
              <a:t> </a:t>
            </a:r>
            <a:r>
              <a:rPr lang="de-DE" sz="1800" b="1" dirty="0" err="1">
                <a:sym typeface="Wingdings" pitchFamily="2" charset="2"/>
              </a:rPr>
              <a:t>instructions</a:t>
            </a:r>
            <a:r>
              <a:rPr lang="de-DE" sz="1800" b="1" dirty="0">
                <a:sym typeface="Wingdings" pitchFamily="2" charset="2"/>
              </a:rPr>
              <a:t>: </a:t>
            </a:r>
            <a:r>
              <a:rPr lang="de-DE" sz="1800" dirty="0">
                <a:sym typeface="Wingdings" pitchFamily="2" charset="2"/>
                <a:hlinkClick r:id="rId5"/>
              </a:rPr>
              <a:t>https://realpython.com/installing-python/</a:t>
            </a:r>
            <a:endParaRPr lang="de-DE" sz="1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54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10136797" cy="973137"/>
          </a:xfrm>
        </p:spPr>
        <p:txBody>
          <a:bodyPr>
            <a:normAutofit/>
          </a:bodyPr>
          <a:lstStyle/>
          <a:p>
            <a:r>
              <a:rPr lang="de-DE" dirty="0" err="1"/>
              <a:t>Installing</a:t>
            </a:r>
            <a:r>
              <a:rPr lang="de-DE" dirty="0"/>
              <a:t> The </a:t>
            </a:r>
            <a:r>
              <a:rPr lang="de-DE" dirty="0" err="1"/>
              <a:t>Machine</a:t>
            </a:r>
            <a:r>
              <a:rPr lang="de-DE" dirty="0"/>
              <a:t> Learning Environment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0E2732-8721-824F-95D3-2BE73E52A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708" y="1198074"/>
            <a:ext cx="11347938" cy="486092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Install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Anaconda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/Virtual Environment (optional) 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  <a:hlinkClick r:id="rId3"/>
              </a:rPr>
              <a:t>https://www.anaconda.com/products/individual</a:t>
            </a: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Tensorflow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: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pip</a:t>
            </a:r>
            <a:r>
              <a:rPr lang="de-DE" dirty="0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install</a:t>
            </a:r>
            <a:r>
              <a:rPr lang="de-DE" dirty="0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 --upgrade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tensorflow</a:t>
            </a:r>
            <a:endParaRPr lang="de-DE" sz="2400" dirty="0">
              <a:highlight>
                <a:srgbClr val="D9E5FF"/>
              </a:highlight>
              <a:latin typeface="Lucida Console" panose="020B0609040504020204" pitchFamily="49" charset="0"/>
              <a:ea typeface="Roboto" panose="02000000000000000000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Keras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: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pip</a:t>
            </a:r>
            <a:r>
              <a:rPr lang="de-DE" dirty="0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install</a:t>
            </a:r>
            <a:r>
              <a:rPr lang="de-DE" dirty="0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 </a:t>
            </a:r>
            <a:r>
              <a:rPr lang="de-DE" dirty="0" err="1">
                <a:highlight>
                  <a:srgbClr val="D9E5FF"/>
                </a:highlight>
                <a:latin typeface="Lucida Console" panose="020B0609040504020204" pitchFamily="49" charset="0"/>
                <a:ea typeface="Roboto" panose="02000000000000000000" pitchFamily="2" charset="0"/>
              </a:rPr>
              <a:t>keras</a:t>
            </a:r>
            <a:endParaRPr lang="de-DE" dirty="0">
              <a:highlight>
                <a:srgbClr val="D9E5FF"/>
              </a:highlight>
              <a:latin typeface="Lucida Console" panose="020B0609040504020204" pitchFamily="49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2400" dirty="0">
              <a:highlight>
                <a:srgbClr val="D9E5FF"/>
              </a:highlight>
              <a:ea typeface="Roboto" panose="02000000000000000000" pitchFamily="2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Detailed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Instructions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: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Windows: </a:t>
            </a:r>
            <a:r>
              <a:rPr lang="de-DE" dirty="0">
                <a:ea typeface="Roboto" panose="02000000000000000000" pitchFamily="2" charset="0"/>
                <a:sym typeface="Wingdings" pitchFamily="2" charset="2"/>
                <a:hlinkClick r:id="rId4"/>
              </a:rPr>
              <a:t>https://towardsdatascience.com/installing-keras-tensorflow-using-anaconda-for-machine-learning-44ab28ff39cb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(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don‘t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have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to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downgrade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Python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to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3.6 </a:t>
            </a:r>
            <a:r>
              <a:rPr lang="de-DE" dirty="0" err="1">
                <a:ea typeface="Roboto" panose="02000000000000000000" pitchFamily="2" charset="0"/>
                <a:sym typeface="Wingdings" pitchFamily="2" charset="2"/>
              </a:rPr>
              <a:t>anymore</a:t>
            </a: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!)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ea typeface="Roboto" panose="02000000000000000000" pitchFamily="2" charset="0"/>
                <a:sym typeface="Wingdings" pitchFamily="2" charset="2"/>
              </a:rPr>
              <a:t> MacOS: </a:t>
            </a:r>
            <a:r>
              <a:rPr lang="de-DE" dirty="0">
                <a:ea typeface="Roboto" panose="02000000000000000000" pitchFamily="2" charset="0"/>
                <a:sym typeface="Wingdings" pitchFamily="2" charset="2"/>
                <a:hlinkClick r:id="rId5"/>
              </a:rPr>
              <a:t>https://margaretmz.medium.com/anaconda-jupyter-notebook-tensorflow-and-keras-b91f381405f8</a:t>
            </a:r>
            <a:endParaRPr lang="de-DE" sz="2400" dirty="0">
              <a:sym typeface="Wingdings" pitchFamily="2" charset="2"/>
            </a:endParaRPr>
          </a:p>
          <a:p>
            <a:pPr marL="0" indent="0">
              <a:buNone/>
            </a:pPr>
            <a:endParaRPr lang="de-DE" sz="1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775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 err="1">
                <a:ea typeface="Roboto Condensed" panose="02000000000000000000" pitchFamily="2" charset="0"/>
              </a:rPr>
              <a:t>Jupyter</a:t>
            </a:r>
            <a:r>
              <a:rPr lang="de-DE" sz="4000" b="0" dirty="0">
                <a:ea typeface="Roboto Condensed" panose="02000000000000000000" pitchFamily="2" charset="0"/>
              </a:rPr>
              <a:t> Notebooks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0E2732-8721-824F-95D3-2BE73E52A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198074"/>
            <a:ext cx="11391166" cy="48609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ea typeface="Roboto" panose="02000000000000000000" pitchFamily="2" charset="0"/>
              </a:rPr>
              <a:t>Open </a:t>
            </a:r>
            <a:r>
              <a:rPr lang="de-DE" sz="2400" dirty="0" err="1">
                <a:ea typeface="Roboto" panose="02000000000000000000" pitchFamily="2" charset="0"/>
              </a:rPr>
              <a:t>source</a:t>
            </a:r>
            <a:r>
              <a:rPr lang="de-DE" sz="2400" dirty="0">
                <a:ea typeface="Roboto" panose="02000000000000000000" pitchFamily="2" charset="0"/>
              </a:rPr>
              <a:t> web </a:t>
            </a:r>
            <a:r>
              <a:rPr lang="de-DE" sz="2400" dirty="0" err="1">
                <a:ea typeface="Roboto" panose="02000000000000000000" pitchFamily="2" charset="0"/>
              </a:rPr>
              <a:t>application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to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create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and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share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documents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that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contain</a:t>
            </a:r>
            <a:r>
              <a:rPr lang="de-DE" sz="2400" dirty="0">
                <a:ea typeface="Roboto" panose="02000000000000000000" pitchFamily="2" charset="0"/>
              </a:rPr>
              <a:t> live </a:t>
            </a:r>
            <a:r>
              <a:rPr lang="de-DE" sz="2400" dirty="0" err="1">
                <a:ea typeface="Roboto" panose="02000000000000000000" pitchFamily="2" charset="0"/>
              </a:rPr>
              <a:t>code</a:t>
            </a:r>
            <a:r>
              <a:rPr lang="de-DE" sz="2400" dirty="0">
                <a:ea typeface="Roboto" panose="02000000000000000000" pitchFamily="2" charset="0"/>
              </a:rPr>
              <a:t>, </a:t>
            </a:r>
            <a:r>
              <a:rPr lang="de-DE" sz="2400" dirty="0" err="1">
                <a:ea typeface="Roboto" panose="02000000000000000000" pitchFamily="2" charset="0"/>
              </a:rPr>
              <a:t>equations</a:t>
            </a:r>
            <a:r>
              <a:rPr lang="de-DE" sz="2400" dirty="0">
                <a:ea typeface="Roboto" panose="02000000000000000000" pitchFamily="2" charset="0"/>
              </a:rPr>
              <a:t>, </a:t>
            </a:r>
            <a:r>
              <a:rPr lang="de-DE" sz="2400" dirty="0" err="1">
                <a:ea typeface="Roboto" panose="02000000000000000000" pitchFamily="2" charset="0"/>
              </a:rPr>
              <a:t>visualizations</a:t>
            </a:r>
            <a:r>
              <a:rPr lang="de-DE" sz="2400" dirty="0">
                <a:ea typeface="Roboto" panose="02000000000000000000" pitchFamily="2" charset="0"/>
              </a:rPr>
              <a:t>, </a:t>
            </a:r>
            <a:r>
              <a:rPr lang="de-DE" sz="2400" dirty="0" err="1">
                <a:ea typeface="Roboto" panose="02000000000000000000" pitchFamily="2" charset="0"/>
              </a:rPr>
              <a:t>and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text</a:t>
            </a:r>
            <a:endParaRPr lang="de-DE" sz="2400" dirty="0"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Uses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the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kernel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that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you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chose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when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you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started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your</a:t>
            </a:r>
            <a:r>
              <a:rPr lang="de-DE" sz="2400" dirty="0">
                <a:ea typeface="Roboto" panose="02000000000000000000" pitchFamily="2" charset="0"/>
              </a:rPr>
              <a:t> Notebook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start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with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>
                <a:ea typeface="Roboto" panose="02000000000000000000" pitchFamily="2" charset="0"/>
              </a:rPr>
              <a:t> Python 3 </a:t>
            </a:r>
            <a:r>
              <a:rPr lang="de-DE" sz="2400" dirty="0" err="1">
                <a:ea typeface="Roboto" panose="02000000000000000000" pitchFamily="2" charset="0"/>
              </a:rPr>
              <a:t>as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the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kernel</a:t>
            </a:r>
            <a:r>
              <a:rPr lang="de-DE" sz="2400" dirty="0">
                <a:ea typeface="Roboto" panose="02000000000000000000" pitchFamily="2" charset="0"/>
              </a:rPr>
              <a:t>, so </a:t>
            </a:r>
            <a:r>
              <a:rPr lang="de-DE" sz="2400" dirty="0" err="1">
                <a:ea typeface="Roboto" panose="02000000000000000000" pitchFamily="2" charset="0"/>
              </a:rPr>
              <a:t>that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means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you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can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write</a:t>
            </a:r>
            <a:r>
              <a:rPr lang="de-DE" sz="2400" dirty="0">
                <a:ea typeface="Roboto" panose="02000000000000000000" pitchFamily="2" charset="0"/>
              </a:rPr>
              <a:t> Python </a:t>
            </a:r>
            <a:r>
              <a:rPr lang="de-DE" sz="2400" dirty="0" err="1">
                <a:ea typeface="Roboto" panose="02000000000000000000" pitchFamily="2" charset="0"/>
              </a:rPr>
              <a:t>code</a:t>
            </a:r>
            <a:r>
              <a:rPr lang="de-DE" sz="2400" dirty="0">
                <a:ea typeface="Roboto" panose="02000000000000000000" pitchFamily="2" charset="0"/>
              </a:rPr>
              <a:t> in </a:t>
            </a:r>
            <a:r>
              <a:rPr lang="de-DE" sz="2400" dirty="0" err="1">
                <a:ea typeface="Roboto" panose="02000000000000000000" pitchFamily="2" charset="0"/>
              </a:rPr>
              <a:t>your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code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cells</a:t>
            </a:r>
            <a:endParaRPr lang="de-DE" sz="2400" dirty="0"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can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run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the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Notebook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locally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(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comes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pre-installed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if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use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anaconda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)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or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simply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use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Google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Colab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Detailed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instructions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: 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  <a:hlinkClick r:id="rId3"/>
              </a:rPr>
              <a:t>https://realpython.com/jupyter-notebook-introduction/</a:t>
            </a: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958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>
                <a:ea typeface="Roboto Condensed" panose="02000000000000000000" pitchFamily="2" charset="0"/>
              </a:rPr>
              <a:t>Google </a:t>
            </a:r>
            <a:r>
              <a:rPr lang="de-DE" sz="4000" b="0" dirty="0" err="1">
                <a:ea typeface="Roboto Condensed" panose="02000000000000000000" pitchFamily="2" charset="0"/>
              </a:rPr>
              <a:t>Colab</a:t>
            </a:r>
            <a:endParaRPr lang="de-DE" sz="4000" b="0" dirty="0">
              <a:ea typeface="Roboto Condensed" panose="02000000000000000000" pitchFamily="2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A19F33-D674-F44D-B0AB-A015AF6AA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68412"/>
            <a:ext cx="10945689" cy="48609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ea typeface="Roboto" panose="02000000000000000000" pitchFamily="2" charset="0"/>
              </a:rPr>
              <a:t>Jupyter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notebook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based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runtime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environment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which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allows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you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to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run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code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entirely</a:t>
            </a:r>
            <a:r>
              <a:rPr lang="de-DE" sz="2800" dirty="0">
                <a:ea typeface="Roboto" panose="02000000000000000000" pitchFamily="2" charset="0"/>
              </a:rPr>
              <a:t> in </a:t>
            </a:r>
            <a:r>
              <a:rPr lang="de-DE" sz="2800" dirty="0" err="1">
                <a:ea typeface="Roboto" panose="02000000000000000000" pitchFamily="2" charset="0"/>
              </a:rPr>
              <a:t>the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cloud</a:t>
            </a:r>
            <a:endParaRPr lang="de-DE" sz="2800" dirty="0"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All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need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 Google </a:t>
            </a:r>
            <a:r>
              <a:rPr lang="de-DE" sz="2800" dirty="0" err="1"/>
              <a:t>account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a web </a:t>
            </a:r>
            <a:r>
              <a:rPr lang="de-DE" sz="2800" dirty="0" err="1"/>
              <a:t>browser</a:t>
            </a: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Most </a:t>
            </a:r>
            <a:r>
              <a:rPr lang="de-DE" sz="2800" dirty="0" err="1"/>
              <a:t>general</a:t>
            </a:r>
            <a:r>
              <a:rPr lang="de-DE" sz="2800" dirty="0"/>
              <a:t> </a:t>
            </a:r>
            <a:r>
              <a:rPr lang="de-DE" sz="2800" dirty="0" err="1"/>
              <a:t>packages</a:t>
            </a:r>
            <a:r>
              <a:rPr lang="de-DE" sz="2800" dirty="0"/>
              <a:t> </a:t>
            </a:r>
            <a:r>
              <a:rPr lang="de-DE" sz="2800" dirty="0" err="1"/>
              <a:t>needed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machine</a:t>
            </a:r>
            <a:r>
              <a:rPr lang="de-DE" sz="2800" dirty="0"/>
              <a:t> </a:t>
            </a:r>
            <a:r>
              <a:rPr lang="de-DE" sz="2800" dirty="0" err="1"/>
              <a:t>learning</a:t>
            </a:r>
            <a:r>
              <a:rPr lang="de-DE" sz="2800" dirty="0"/>
              <a:t> </a:t>
            </a:r>
            <a:r>
              <a:rPr lang="de-DE" sz="2800" dirty="0" err="1"/>
              <a:t>come</a:t>
            </a:r>
            <a:r>
              <a:rPr lang="de-DE" sz="2800" dirty="0"/>
              <a:t> </a:t>
            </a:r>
            <a:r>
              <a:rPr lang="de-DE" sz="2800" dirty="0" err="1"/>
              <a:t>pre-installed</a:t>
            </a:r>
            <a:endParaRPr lang="de-DE" sz="2800" dirty="0"/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sz="2400" dirty="0">
                <a:sym typeface="Wingdings" pitchFamily="2" charset="2"/>
                <a:hlinkClick r:id="rId3"/>
              </a:rPr>
              <a:t>http://colab.research.google.com/</a:t>
            </a:r>
            <a:r>
              <a:rPr lang="de-DE" sz="2400" dirty="0">
                <a:sym typeface="Wingdings" pitchFamily="2" charset="2"/>
              </a:rPr>
              <a:t> 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7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>
                <a:ea typeface="Roboto Condensed" panose="02000000000000000000" pitchFamily="2" charset="0"/>
              </a:rPr>
              <a:t>Android Environment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A19F33-D674-F44D-B0AB-A015AF6AA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68412"/>
            <a:ext cx="11168428" cy="486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>
                <a:ea typeface="Roboto" panose="02000000000000000000" pitchFamily="2" charset="0"/>
              </a:rPr>
              <a:t>Install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latest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version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of</a:t>
            </a:r>
            <a:r>
              <a:rPr lang="de-DE" sz="2800" dirty="0">
                <a:ea typeface="Roboto" panose="02000000000000000000" pitchFamily="2" charset="0"/>
              </a:rPr>
              <a:t> Android Studio</a:t>
            </a:r>
            <a:endParaRPr lang="de-DE" sz="2800" dirty="0">
              <a:solidFill>
                <a:srgbClr val="0563C1"/>
              </a:solidFill>
              <a:ea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de-DE" sz="2800" dirty="0">
                <a:ea typeface="Roboto" panose="02000000000000000000" pitchFamily="2" charset="0"/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563C1"/>
                </a:solidFill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https://developer.android.com/studio</a:t>
            </a:r>
            <a:endParaRPr lang="de-DE" sz="2800" dirty="0"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800" dirty="0" err="1">
                <a:ea typeface="Roboto" panose="02000000000000000000" pitchFamily="2" charset="0"/>
              </a:rPr>
              <a:t>Or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install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Jetbrains</a:t>
            </a:r>
            <a:r>
              <a:rPr lang="de-DE" sz="2800" dirty="0">
                <a:ea typeface="Roboto" panose="02000000000000000000" pitchFamily="2" charset="0"/>
              </a:rPr>
              <a:t> Toolbox </a:t>
            </a:r>
            <a:r>
              <a:rPr lang="de-DE" sz="2800" dirty="0" err="1">
                <a:ea typeface="Roboto" panose="02000000000000000000" pitchFamily="2" charset="0"/>
              </a:rPr>
              <a:t>to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have</a:t>
            </a:r>
            <a:r>
              <a:rPr lang="de-DE" sz="2800" dirty="0">
                <a:ea typeface="Roboto" panose="02000000000000000000" pitchFamily="2" charset="0"/>
              </a:rPr>
              <a:t> all </a:t>
            </a:r>
            <a:r>
              <a:rPr lang="de-DE" sz="2800" dirty="0" err="1">
                <a:ea typeface="Roboto" panose="02000000000000000000" pitchFamily="2" charset="0"/>
              </a:rPr>
              <a:t>Jetbrains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environments</a:t>
            </a:r>
            <a:r>
              <a:rPr lang="de-DE" sz="2800" dirty="0">
                <a:ea typeface="Roboto" panose="02000000000000000000" pitchFamily="2" charset="0"/>
              </a:rPr>
              <a:t> in </a:t>
            </a:r>
            <a:r>
              <a:rPr lang="de-DE" sz="2800" dirty="0" err="1">
                <a:ea typeface="Roboto" panose="02000000000000000000" pitchFamily="2" charset="0"/>
              </a:rPr>
              <a:t>one</a:t>
            </a:r>
            <a:r>
              <a:rPr lang="de-DE" sz="2800" dirty="0">
                <a:ea typeface="Roboto" panose="02000000000000000000" pitchFamily="2" charset="0"/>
              </a:rPr>
              <a:t> (</a:t>
            </a:r>
            <a:r>
              <a:rPr lang="de-DE" sz="2800" dirty="0" err="1">
                <a:ea typeface="Roboto" panose="02000000000000000000" pitchFamily="2" charset="0"/>
              </a:rPr>
              <a:t>they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offer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free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student</a:t>
            </a:r>
            <a:r>
              <a:rPr lang="de-DE" sz="2800" dirty="0">
                <a:ea typeface="Roboto" panose="02000000000000000000" pitchFamily="2" charset="0"/>
              </a:rPr>
              <a:t> </a:t>
            </a:r>
            <a:r>
              <a:rPr lang="de-DE" sz="2800" dirty="0" err="1">
                <a:ea typeface="Roboto" panose="02000000000000000000" pitchFamily="2" charset="0"/>
              </a:rPr>
              <a:t>licenses</a:t>
            </a:r>
            <a:r>
              <a:rPr lang="de-DE" sz="2800" dirty="0">
                <a:ea typeface="Roboto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de-DE" sz="2800" dirty="0">
                <a:ea typeface="Roboto" panose="02000000000000000000" pitchFamily="2" charset="0"/>
                <a:sym typeface="Wingdings" pitchFamily="2" charset="2"/>
              </a:rPr>
              <a:t> </a:t>
            </a:r>
            <a:r>
              <a:rPr lang="de-DE" sz="2800" dirty="0">
                <a:ea typeface="Roboto" panose="02000000000000000000" pitchFamily="2" charset="0"/>
                <a:hlinkClick r:id="rId4"/>
              </a:rPr>
              <a:t>https://www.jetbrains.com/community/education/#students</a:t>
            </a:r>
            <a:r>
              <a:rPr lang="de-DE" sz="2800" dirty="0"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47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60E36-1F5B-364E-86C9-C0389A97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600" dirty="0" err="1">
                <a:solidFill>
                  <a:schemeClr val="bg1"/>
                </a:solidFill>
              </a:rPr>
              <a:t>Questions</a:t>
            </a:r>
            <a:r>
              <a:rPr lang="de-DE" sz="6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13C1A9-1E76-B148-AAA5-40DAFBEBA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z="1600" dirty="0"/>
              <a:t>Jesse </a:t>
            </a:r>
            <a:r>
              <a:rPr lang="de-DE" sz="1600" dirty="0" err="1"/>
              <a:t>Grootjen</a:t>
            </a:r>
            <a:r>
              <a:rPr lang="de-DE" sz="1600" dirty="0"/>
              <a:t> &amp; Maximiliane </a:t>
            </a:r>
            <a:r>
              <a:rPr lang="de-DE" sz="1600" dirty="0" err="1"/>
              <a:t>Windl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6121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Jesse </a:t>
            </a:r>
            <a:r>
              <a:rPr lang="de-DE" sz="2400" dirty="0" err="1"/>
              <a:t>Grootjen</a:t>
            </a:r>
            <a:r>
              <a:rPr lang="de-DE" sz="2400" dirty="0"/>
              <a:t> &amp; Maximiliane </a:t>
            </a:r>
            <a:r>
              <a:rPr lang="de-DE" sz="2400" dirty="0" err="1"/>
              <a:t>Windl</a:t>
            </a:r>
            <a:endParaRPr lang="de-DE" sz="2400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lvl="0"/>
            <a:r>
              <a:rPr lang="de-DE" sz="1600" dirty="0">
                <a:solidFill>
                  <a:srgbClr val="FFFFFF"/>
                </a:solidFill>
                <a:latin typeface="Arial" panose="020B0604020202020204" pitchFamily="34" charset="0"/>
              </a:rPr>
              <a:t>Jesse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 pitchFamily="34" charset="0"/>
              </a:rPr>
              <a:t>Grootjen</a:t>
            </a:r>
            <a:r>
              <a:rPr lang="de-DE" sz="1600" dirty="0">
                <a:solidFill>
                  <a:srgbClr val="FFFFFF"/>
                </a:solidFill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solidFill>
                  <a:srgbClr val="FFFFFF"/>
                </a:solidFill>
                <a:latin typeface="Arial" panose="020B0604020202020204" pitchFamily="34" charset="0"/>
              </a:rPr>
              <a:t>Windl</a:t>
            </a:r>
            <a:endParaRPr lang="de-DE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94CCA-63C5-EE4C-A49C-8CBA13DA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FFE70C-E37B-2240-AA3B-192347459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z="1600" dirty="0"/>
              <a:t>Jesse </a:t>
            </a:r>
            <a:r>
              <a:rPr lang="de-DE" sz="1600" dirty="0" err="1"/>
              <a:t>Grootjen</a:t>
            </a:r>
            <a:r>
              <a:rPr lang="de-DE" sz="1600" dirty="0"/>
              <a:t> &amp; Maximiliane </a:t>
            </a:r>
            <a:r>
              <a:rPr lang="de-DE" sz="1600" dirty="0" err="1"/>
              <a:t>Windl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7371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70F46-4593-2742-8004-B39E006F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>
                <a:ea typeface="Roboto Condensed" panose="02000000000000000000" pitchFamily="2" charset="0"/>
              </a:rPr>
              <a:t>Who Are </a:t>
            </a:r>
            <a:r>
              <a:rPr lang="de-DE" sz="4000" b="0" dirty="0" err="1">
                <a:ea typeface="Roboto Condensed" panose="02000000000000000000" pitchFamily="2" charset="0"/>
              </a:rPr>
              <a:t>We</a:t>
            </a:r>
            <a:r>
              <a:rPr lang="de-DE" sz="4000" b="0" dirty="0">
                <a:ea typeface="Roboto Condensed" panose="02000000000000000000" pitchFamily="2" charset="0"/>
              </a:rPr>
              <a:t>?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9163B3-C9F5-9648-BABC-267882E0A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>
                <a:ea typeface="Roboto Condensed" panose="02000000000000000000" pitchFamily="2" charset="0"/>
              </a:rPr>
              <a:t>Tutorial </a:t>
            </a:r>
            <a:r>
              <a:rPr lang="de-DE" dirty="0" err="1">
                <a:ea typeface="Roboto Condensed" panose="02000000000000000000" pitchFamily="2" charset="0"/>
              </a:rPr>
              <a:t>Practical</a:t>
            </a:r>
            <a:r>
              <a:rPr lang="de-DE" dirty="0">
                <a:ea typeface="Roboto Condensed" panose="02000000000000000000" pitchFamily="2" charset="0"/>
              </a:rPr>
              <a:t> </a:t>
            </a:r>
            <a:r>
              <a:rPr lang="de-DE" dirty="0" err="1">
                <a:ea typeface="Roboto Condensed" panose="02000000000000000000" pitchFamily="2" charset="0"/>
              </a:rPr>
              <a:t>Machine</a:t>
            </a:r>
            <a:r>
              <a:rPr lang="de-DE" dirty="0">
                <a:ea typeface="Roboto Condensed" panose="02000000000000000000" pitchFamily="2" charset="0"/>
              </a:rPr>
              <a:t> Learning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3C0116-E71C-F740-8AF6-FB2B5EE84B0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FB8F5A-7964-8B45-997B-3E53DBE08D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46EC97-FB11-ED40-9EFF-09BEC4E98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96883"/>
            <a:ext cx="2459985" cy="35237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A05712-C312-EC46-8A4F-10A3C8FE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3055" r="28280" b="-320"/>
          <a:stretch/>
        </p:blipFill>
        <p:spPr>
          <a:xfrm>
            <a:off x="4487892" y="1496883"/>
            <a:ext cx="2459985" cy="3523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D150239-1A49-4F43-8CC1-5E0A1B8CC41D}"/>
              </a:ext>
            </a:extLst>
          </p:cNvPr>
          <p:cNvSpPr txBox="1"/>
          <p:nvPr/>
        </p:nvSpPr>
        <p:spPr>
          <a:xfrm>
            <a:off x="695325" y="5048166"/>
            <a:ext cx="245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ea typeface="Roboto Condensed" panose="02000000000000000000" pitchFamily="2" charset="0"/>
              </a:rPr>
              <a:t>Jesse </a:t>
            </a:r>
            <a:r>
              <a:rPr lang="de-DE" sz="2400" dirty="0" err="1">
                <a:latin typeface="Arial" panose="020B0604020202020204" pitchFamily="34" charset="0"/>
                <a:ea typeface="Roboto Condensed" panose="02000000000000000000" pitchFamily="2" charset="0"/>
              </a:rPr>
              <a:t>Grootjen</a:t>
            </a:r>
            <a:endParaRPr lang="de-DE" sz="2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PhD</a:t>
            </a:r>
            <a:r>
              <a:rPr lang="de-DE" sz="2400" dirty="0">
                <a:latin typeface="Arial" panose="020B0604020202020204" pitchFamily="34" charset="0"/>
                <a:ea typeface="Roboto Condensed" panose="02000000000000000000" pitchFamily="2" charset="0"/>
              </a:rPr>
              <a:t> Student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F94E70-E343-0C47-9592-A598592AA765}"/>
              </a:ext>
            </a:extLst>
          </p:cNvPr>
          <p:cNvSpPr txBox="1"/>
          <p:nvPr/>
        </p:nvSpPr>
        <p:spPr>
          <a:xfrm>
            <a:off x="4487891" y="5020645"/>
            <a:ext cx="2459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ea typeface="Roboto Condensed" panose="02000000000000000000" pitchFamily="2" charset="0"/>
              </a:rPr>
              <a:t>Maximiliane </a:t>
            </a:r>
            <a:r>
              <a:rPr lang="de-DE" sz="2400" dirty="0" err="1">
                <a:latin typeface="Arial" panose="020B0604020202020204" pitchFamily="34" charset="0"/>
                <a:ea typeface="Roboto Condensed" panose="02000000000000000000" pitchFamily="2" charset="0"/>
              </a:rPr>
              <a:t>Windl</a:t>
            </a:r>
            <a:endParaRPr lang="de-DE" sz="2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r>
              <a:rPr lang="de-DE" sz="2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PhD</a:t>
            </a:r>
            <a:r>
              <a:rPr lang="de-DE" sz="2400" dirty="0">
                <a:latin typeface="Arial" panose="020B0604020202020204" pitchFamily="34" charset="0"/>
                <a:ea typeface="Roboto Condensed" panose="02000000000000000000" pitchFamily="2" charset="0"/>
              </a:rPr>
              <a:t> Student</a:t>
            </a:r>
          </a:p>
        </p:txBody>
      </p:sp>
    </p:spTree>
    <p:extLst>
      <p:ext uri="{BB962C8B-B14F-4D97-AF65-F5344CB8AC3E}">
        <p14:creationId xmlns:p14="http://schemas.microsoft.com/office/powerpoint/2010/main" val="207312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 err="1">
                <a:ea typeface="Roboto Condensed" panose="02000000000000000000" pitchFamily="2" charset="0"/>
              </a:rPr>
              <a:t>Organization</a:t>
            </a:r>
            <a:r>
              <a:rPr lang="de-DE" sz="4000" b="0" dirty="0">
                <a:ea typeface="Roboto Condensed" panose="02000000000000000000" pitchFamily="2" charset="0"/>
              </a:rPr>
              <a:t> Tutorials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A706E7-2960-5744-AB50-33C74780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68412"/>
            <a:ext cx="11496674" cy="486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Time:	</a:t>
            </a:r>
            <a:r>
              <a:rPr lang="de-DE" sz="2400" dirty="0" err="1">
                <a:ea typeface="Roboto" panose="02000000000000000000" pitchFamily="2" charset="0"/>
              </a:rPr>
              <a:t>Fridays</a:t>
            </a:r>
            <a:r>
              <a:rPr lang="de-DE" sz="2400" dirty="0">
                <a:ea typeface="Roboto" panose="02000000000000000000" pitchFamily="2" charset="0"/>
              </a:rPr>
              <a:t>, 10 – 12 </a:t>
            </a:r>
            <a:r>
              <a:rPr lang="de-DE" sz="2400" dirty="0" err="1">
                <a:ea typeface="Roboto" panose="02000000000000000000" pitchFamily="2" charset="0"/>
              </a:rPr>
              <a:t>c.t</a:t>
            </a:r>
            <a:r>
              <a:rPr lang="de-DE" sz="2400" dirty="0">
                <a:ea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Format:	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 Live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coding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sessions</a:t>
            </a: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			 	 Project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ideation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/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pitches</a:t>
            </a: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				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Please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participate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(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ask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questions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,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write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in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chat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, …)</a:t>
            </a:r>
            <a:endParaRPr lang="de-DE" sz="2400" dirty="0"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Zoom-Link: uni2work</a:t>
            </a: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Material: </a:t>
            </a:r>
            <a:r>
              <a:rPr lang="de-DE" sz="2400" dirty="0">
                <a:solidFill>
                  <a:srgbClr val="3183FF"/>
                </a:solidFill>
                <a:ea typeface="Roboto" panose="02000000000000000000" pitchFamily="2" charset="0"/>
                <a:hlinkClick r:id="rId2"/>
              </a:rPr>
              <a:t>https://uni2work.ifi.lmu.de/course/S21/IfI/PML</a:t>
            </a:r>
            <a:endParaRPr lang="de-DE" sz="2400" dirty="0">
              <a:solidFill>
                <a:srgbClr val="3183FF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Website: </a:t>
            </a:r>
            <a:r>
              <a:rPr lang="de-DE" sz="2400" dirty="0">
                <a:solidFill>
                  <a:srgbClr val="3183FF"/>
                </a:solidFill>
                <a:ea typeface="Roboto" panose="02000000000000000000" pitchFamily="2" charset="0"/>
                <a:hlinkClick r:id="rId3"/>
              </a:rPr>
              <a:t>http://sven-mayer.com/pml/</a:t>
            </a:r>
            <a:endParaRPr lang="de-DE" sz="2400" dirty="0">
              <a:solidFill>
                <a:srgbClr val="3183FF"/>
              </a:solidFill>
              <a:ea typeface="Roboto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79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 err="1">
                <a:ea typeface="Roboto Condensed" panose="02000000000000000000" pitchFamily="2" charset="0"/>
              </a:rPr>
              <a:t>Exam</a:t>
            </a:r>
            <a:endParaRPr lang="de-DE" sz="4000" b="0" dirty="0">
              <a:ea typeface="Roboto Condensed" panose="02000000000000000000" pitchFamily="2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A706E7-2960-5744-AB50-33C74780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68412"/>
            <a:ext cx="11320828" cy="486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a typeface="Roboto" panose="02000000000000000000" pitchFamily="2" charset="0"/>
              </a:rPr>
              <a:t>The </a:t>
            </a:r>
            <a:r>
              <a:rPr lang="de-DE" sz="2400" dirty="0" err="1">
                <a:ea typeface="Roboto" panose="02000000000000000000" pitchFamily="2" charset="0"/>
              </a:rPr>
              <a:t>exam</a:t>
            </a:r>
            <a:r>
              <a:rPr lang="de-DE" sz="2400" dirty="0">
                <a:ea typeface="Roboto" panose="02000000000000000000" pitchFamily="2" charset="0"/>
              </a:rPr>
              <a:t> will </a:t>
            </a:r>
            <a:r>
              <a:rPr lang="de-DE" sz="2400" dirty="0" err="1">
                <a:ea typeface="Roboto" panose="02000000000000000000" pitchFamily="2" charset="0"/>
              </a:rPr>
              <a:t>consist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of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two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parts</a:t>
            </a:r>
            <a:r>
              <a:rPr lang="de-DE" sz="2400" dirty="0">
                <a:ea typeface="Roboto" panose="02000000000000000000" pitchFamily="2" charset="0"/>
              </a:rPr>
              <a:t>:</a:t>
            </a:r>
          </a:p>
          <a:p>
            <a:r>
              <a:rPr lang="de-DE" sz="2400" dirty="0" err="1">
                <a:ea typeface="Roboto" panose="02000000000000000000" pitchFamily="2" charset="0"/>
              </a:rPr>
              <a:t>Your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practical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projects</a:t>
            </a:r>
            <a:r>
              <a:rPr lang="de-DE" sz="2400" dirty="0">
                <a:ea typeface="Roboto" panose="02000000000000000000" pitchFamily="2" charset="0"/>
              </a:rPr>
              <a:t> in </a:t>
            </a:r>
            <a:r>
              <a:rPr lang="de-DE" sz="2400" dirty="0" err="1">
                <a:ea typeface="Roboto" panose="02000000000000000000" pitchFamily="2" charset="0"/>
              </a:rPr>
              <a:t>teams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of</a:t>
            </a:r>
            <a:r>
              <a:rPr lang="de-DE" sz="2400" dirty="0">
                <a:ea typeface="Roboto" panose="02000000000000000000" pitchFamily="2" charset="0"/>
              </a:rPr>
              <a:t> 3 </a:t>
            </a:r>
            <a:r>
              <a:rPr lang="de-DE" sz="2400" dirty="0" err="1">
                <a:ea typeface="Roboto" panose="02000000000000000000" pitchFamily="2" charset="0"/>
              </a:rPr>
              <a:t>to</a:t>
            </a:r>
            <a:r>
              <a:rPr lang="de-DE" sz="2400" dirty="0">
                <a:ea typeface="Roboto" panose="02000000000000000000" pitchFamily="2" charset="0"/>
              </a:rPr>
              <a:t> 5 </a:t>
            </a:r>
            <a:r>
              <a:rPr lang="de-DE" sz="2400" dirty="0" err="1">
                <a:ea typeface="Roboto" panose="02000000000000000000" pitchFamily="2" charset="0"/>
              </a:rPr>
              <a:t>students</a:t>
            </a:r>
            <a:r>
              <a:rPr lang="de-DE" sz="2400" dirty="0">
                <a:ea typeface="Roboto" panose="02000000000000000000" pitchFamily="2" charset="0"/>
              </a:rPr>
              <a:t> (1/2 </a:t>
            </a:r>
            <a:r>
              <a:rPr lang="de-DE" sz="2400" dirty="0" err="1">
                <a:ea typeface="Roboto" panose="02000000000000000000" pitchFamily="2" charset="0"/>
              </a:rPr>
              <a:t>of</a:t>
            </a:r>
            <a:r>
              <a:rPr lang="de-DE" sz="2400" dirty="0">
                <a:ea typeface="Roboto" panose="02000000000000000000" pitchFamily="2" charset="0"/>
              </a:rPr>
              <a:t> final grade)</a:t>
            </a:r>
          </a:p>
          <a:p>
            <a:r>
              <a:rPr lang="de-DE" sz="2400" dirty="0">
                <a:ea typeface="Roboto" panose="02000000000000000000" pitchFamily="2" charset="0"/>
              </a:rPr>
              <a:t>An online oral </a:t>
            </a:r>
            <a:r>
              <a:rPr lang="de-DE" sz="2400" dirty="0" err="1">
                <a:ea typeface="Roboto" panose="02000000000000000000" pitchFamily="2" charset="0"/>
              </a:rPr>
              <a:t>exam</a:t>
            </a:r>
            <a:r>
              <a:rPr lang="de-DE" sz="2400" dirty="0">
                <a:ea typeface="Roboto" panose="02000000000000000000" pitchFamily="2" charset="0"/>
              </a:rPr>
              <a:t> </a:t>
            </a:r>
            <a:r>
              <a:rPr lang="de-DE" sz="2400" dirty="0" err="1">
                <a:ea typeface="Roboto" panose="02000000000000000000" pitchFamily="2" charset="0"/>
              </a:rPr>
              <a:t>of</a:t>
            </a:r>
            <a:r>
              <a:rPr lang="de-DE" sz="2400" dirty="0">
                <a:ea typeface="Roboto" panose="02000000000000000000" pitchFamily="2" charset="0"/>
              </a:rPr>
              <a:t> 10 </a:t>
            </a:r>
            <a:r>
              <a:rPr lang="de-DE" sz="2400" dirty="0" err="1">
                <a:ea typeface="Roboto" panose="02000000000000000000" pitchFamily="2" charset="0"/>
              </a:rPr>
              <a:t>minutes</a:t>
            </a:r>
            <a:r>
              <a:rPr lang="de-DE" sz="2400" dirty="0">
                <a:ea typeface="Roboto" panose="02000000000000000000" pitchFamily="2" charset="0"/>
              </a:rPr>
              <a:t> (1/2 </a:t>
            </a:r>
            <a:r>
              <a:rPr lang="de-DE" sz="2400" dirty="0" err="1">
                <a:ea typeface="Roboto" panose="02000000000000000000" pitchFamily="2" charset="0"/>
              </a:rPr>
              <a:t>of</a:t>
            </a:r>
            <a:r>
              <a:rPr lang="de-DE" sz="2400" dirty="0">
                <a:ea typeface="Roboto" panose="02000000000000000000" pitchFamily="2" charset="0"/>
              </a:rPr>
              <a:t> final grade)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55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>
                <a:ea typeface="Roboto Condensed" panose="02000000000000000000" pitchFamily="2" charset="0"/>
              </a:rPr>
              <a:t>Final Projects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A706E7-2960-5744-AB50-33C74780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268412"/>
            <a:ext cx="10418151" cy="48609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will </a:t>
            </a:r>
            <a:r>
              <a:rPr lang="de-DE" dirty="0" err="1">
                <a:ea typeface="Roboto" panose="02000000000000000000" pitchFamily="2" charset="0"/>
              </a:rPr>
              <a:t>practically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apply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what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have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learned</a:t>
            </a:r>
            <a:r>
              <a:rPr lang="de-DE" dirty="0">
                <a:ea typeface="Roboto" panose="02000000000000000000" pitchFamily="2" charset="0"/>
              </a:rPr>
              <a:t> in </a:t>
            </a:r>
            <a:r>
              <a:rPr lang="de-DE" dirty="0" err="1">
                <a:ea typeface="Roboto" panose="02000000000000000000" pitchFamily="2" charset="0"/>
              </a:rPr>
              <a:t>the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course</a:t>
            </a:r>
            <a:endParaRPr lang="de-DE" dirty="0"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will </a:t>
            </a:r>
            <a:r>
              <a:rPr lang="de-DE" dirty="0" err="1">
                <a:ea typeface="Roboto" panose="02000000000000000000" pitchFamily="2" charset="0"/>
              </a:rPr>
              <a:t>develop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the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project</a:t>
            </a:r>
            <a:r>
              <a:rPr lang="de-DE" dirty="0">
                <a:ea typeface="Roboto" panose="02000000000000000000" pitchFamily="2" charset="0"/>
              </a:rPr>
              <a:t> in </a:t>
            </a:r>
            <a:r>
              <a:rPr lang="de-DE" dirty="0" err="1">
                <a:ea typeface="Roboto" panose="02000000000000000000" pitchFamily="2" charset="0"/>
              </a:rPr>
              <a:t>groups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of</a:t>
            </a:r>
            <a:r>
              <a:rPr lang="de-DE" dirty="0">
                <a:ea typeface="Roboto" panose="02000000000000000000" pitchFamily="2" charset="0"/>
              </a:rPr>
              <a:t> 3 </a:t>
            </a:r>
            <a:r>
              <a:rPr lang="de-DE" dirty="0" err="1">
                <a:ea typeface="Roboto" panose="02000000000000000000" pitchFamily="2" charset="0"/>
              </a:rPr>
              <a:t>to</a:t>
            </a:r>
            <a:r>
              <a:rPr lang="de-DE" dirty="0">
                <a:ea typeface="Roboto" panose="02000000000000000000" pitchFamily="2" charset="0"/>
              </a:rPr>
              <a:t> 5 </a:t>
            </a:r>
            <a:r>
              <a:rPr lang="de-DE" dirty="0" err="1">
                <a:ea typeface="Roboto" panose="02000000000000000000" pitchFamily="2" charset="0"/>
              </a:rPr>
              <a:t>students</a:t>
            </a:r>
            <a:endParaRPr lang="de-DE" dirty="0"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will </a:t>
            </a:r>
            <a:r>
              <a:rPr lang="de-DE" dirty="0" err="1">
                <a:ea typeface="Roboto" panose="02000000000000000000" pitchFamily="2" charset="0"/>
              </a:rPr>
              <a:t>need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to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hand</a:t>
            </a:r>
            <a:r>
              <a:rPr lang="de-DE" dirty="0">
                <a:ea typeface="Roboto" panose="02000000000000000000" pitchFamily="2" charset="0"/>
              </a:rPr>
              <a:t> in a </a:t>
            </a:r>
            <a:r>
              <a:rPr lang="de-DE" dirty="0" err="1">
                <a:ea typeface="Roboto" panose="02000000000000000000" pitchFamily="2" charset="0"/>
              </a:rPr>
              <a:t>contribution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statement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explaining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for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which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parts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of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the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project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were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responsible</a:t>
            </a:r>
            <a:endParaRPr lang="de-DE" dirty="0"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ea typeface="Roboto" panose="02000000000000000000" pitchFamily="2" charset="0"/>
              </a:rPr>
              <a:t>Be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creative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and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rather</a:t>
            </a:r>
            <a:r>
              <a:rPr lang="de-DE" dirty="0">
                <a:ea typeface="Roboto" panose="02000000000000000000" pitchFamily="2" charset="0"/>
              </a:rPr>
              <a:t> do not </a:t>
            </a:r>
            <a:r>
              <a:rPr lang="de-DE" dirty="0" err="1">
                <a:ea typeface="Roboto" panose="02000000000000000000" pitchFamily="2" charset="0"/>
              </a:rPr>
              <a:t>try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to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improve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already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existing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systems</a:t>
            </a:r>
            <a:endParaRPr lang="de-DE" dirty="0"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ea typeface="Roboto" panose="02000000000000000000" pitchFamily="2" charset="0"/>
              </a:rPr>
              <a:t>Building large </a:t>
            </a:r>
            <a:r>
              <a:rPr lang="de-DE" dirty="0" err="1">
                <a:ea typeface="Roboto" panose="02000000000000000000" pitchFamily="2" charset="0"/>
              </a:rPr>
              <a:t>data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sets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from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scratch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is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hard</a:t>
            </a:r>
            <a:r>
              <a:rPr lang="de-DE" dirty="0">
                <a:ea typeface="Roboto" panose="02000000000000000000" pitchFamily="2" charset="0"/>
              </a:rPr>
              <a:t>! Try </a:t>
            </a:r>
            <a:r>
              <a:rPr lang="de-DE" dirty="0" err="1">
                <a:ea typeface="Roboto" panose="02000000000000000000" pitchFamily="2" charset="0"/>
              </a:rPr>
              <a:t>using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existing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ones</a:t>
            </a:r>
            <a:endParaRPr lang="de-DE" dirty="0"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will </a:t>
            </a:r>
            <a:r>
              <a:rPr lang="de-DE" dirty="0" err="1">
                <a:ea typeface="Roboto" panose="02000000000000000000" pitchFamily="2" charset="0"/>
              </a:rPr>
              <a:t>present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your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projects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iteratively</a:t>
            </a:r>
            <a:r>
              <a:rPr lang="de-DE" dirty="0">
                <a:ea typeface="Roboto" panose="02000000000000000000" pitchFamily="2" charset="0"/>
              </a:rPr>
              <a:t> in </a:t>
            </a:r>
            <a:r>
              <a:rPr lang="de-DE" dirty="0" err="1">
                <a:ea typeface="Roboto" panose="02000000000000000000" pitchFamily="2" charset="0"/>
              </a:rPr>
              <a:t>project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pitches</a:t>
            </a:r>
            <a:r>
              <a:rPr lang="de-DE" dirty="0">
                <a:ea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ea typeface="Roboto" panose="02000000000000000000" pitchFamily="2" charset="0"/>
              </a:rPr>
              <a:t>You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can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ask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questions</a:t>
            </a:r>
            <a:r>
              <a:rPr lang="de-DE" dirty="0">
                <a:ea typeface="Roboto" panose="02000000000000000000" pitchFamily="2" charset="0"/>
              </a:rPr>
              <a:t>/</a:t>
            </a:r>
            <a:r>
              <a:rPr lang="de-DE" dirty="0" err="1">
                <a:ea typeface="Roboto" panose="02000000000000000000" pitchFamily="2" charset="0"/>
              </a:rPr>
              <a:t>ask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for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help</a:t>
            </a:r>
            <a:r>
              <a:rPr lang="de-DE" dirty="0">
                <a:ea typeface="Roboto" panose="02000000000000000000" pitchFamily="2" charset="0"/>
              </a:rPr>
              <a:t> in </a:t>
            </a:r>
            <a:r>
              <a:rPr lang="de-DE" dirty="0" err="1">
                <a:ea typeface="Roboto" panose="02000000000000000000" pitchFamily="2" charset="0"/>
              </a:rPr>
              <a:t>the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tutorials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or</a:t>
            </a:r>
            <a:r>
              <a:rPr lang="de-DE" dirty="0">
                <a:ea typeface="Roboto" panose="02000000000000000000" pitchFamily="2" charset="0"/>
              </a:rPr>
              <a:t> send an email</a:t>
            </a:r>
          </a:p>
          <a:p>
            <a:pPr>
              <a:lnSpc>
                <a:spcPct val="150000"/>
              </a:lnSpc>
            </a:pPr>
            <a:r>
              <a:rPr lang="de-DE" dirty="0">
                <a:ea typeface="Roboto" panose="02000000000000000000" pitchFamily="2" charset="0"/>
              </a:rPr>
              <a:t>Project </a:t>
            </a:r>
            <a:r>
              <a:rPr lang="de-DE" dirty="0" err="1">
                <a:ea typeface="Roboto" panose="02000000000000000000" pitchFamily="2" charset="0"/>
              </a:rPr>
              <a:t>ideation</a:t>
            </a:r>
            <a:r>
              <a:rPr lang="de-DE" dirty="0">
                <a:ea typeface="Roboto" panose="02000000000000000000" pitchFamily="2" charset="0"/>
              </a:rPr>
              <a:t>: 11.06. (Tutorial)</a:t>
            </a:r>
          </a:p>
          <a:p>
            <a:pPr>
              <a:lnSpc>
                <a:spcPct val="150000"/>
              </a:lnSpc>
            </a:pPr>
            <a:r>
              <a:rPr lang="de-DE" dirty="0">
                <a:ea typeface="Roboto" panose="02000000000000000000" pitchFamily="2" charset="0"/>
              </a:rPr>
              <a:t>Final </a:t>
            </a:r>
            <a:r>
              <a:rPr lang="de-DE" dirty="0" err="1">
                <a:ea typeface="Roboto" panose="02000000000000000000" pitchFamily="2" charset="0"/>
              </a:rPr>
              <a:t>presentations</a:t>
            </a:r>
            <a:r>
              <a:rPr lang="de-DE" dirty="0">
                <a:ea typeface="Roboto" panose="02000000000000000000" pitchFamily="2" charset="0"/>
              </a:rPr>
              <a:t>: 15.07. (</a:t>
            </a:r>
            <a:r>
              <a:rPr lang="de-DE" dirty="0" err="1">
                <a:ea typeface="Roboto" panose="02000000000000000000" pitchFamily="2" charset="0"/>
              </a:rPr>
              <a:t>Lecture</a:t>
            </a:r>
            <a:r>
              <a:rPr lang="de-DE" dirty="0">
                <a:ea typeface="Roboto" panose="02000000000000000000" pitchFamily="2" charset="0"/>
              </a:rPr>
              <a:t>) </a:t>
            </a:r>
            <a:r>
              <a:rPr lang="de-DE" dirty="0" err="1">
                <a:ea typeface="Roboto" panose="02000000000000000000" pitchFamily="2" charset="0"/>
              </a:rPr>
              <a:t>and</a:t>
            </a:r>
            <a:r>
              <a:rPr lang="de-DE" dirty="0">
                <a:ea typeface="Roboto" panose="02000000000000000000" pitchFamily="2" charset="0"/>
              </a:rPr>
              <a:t> 16.07. (Tutorial, </a:t>
            </a:r>
            <a:r>
              <a:rPr lang="de-DE" dirty="0" err="1">
                <a:ea typeface="Roboto" panose="02000000000000000000" pitchFamily="2" charset="0"/>
              </a:rPr>
              <a:t>only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if</a:t>
            </a:r>
            <a:r>
              <a:rPr lang="de-DE" dirty="0">
                <a:ea typeface="Roboto" panose="02000000000000000000" pitchFamily="2" charset="0"/>
              </a:rPr>
              <a:t> </a:t>
            </a:r>
            <a:r>
              <a:rPr lang="de-DE" dirty="0" err="1">
                <a:ea typeface="Roboto" panose="02000000000000000000" pitchFamily="2" charset="0"/>
              </a:rPr>
              <a:t>necessary</a:t>
            </a:r>
            <a:r>
              <a:rPr lang="de-DE" dirty="0">
                <a:ea typeface="Roboto" panose="02000000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de-DE" sz="2000" dirty="0">
              <a:ea typeface="Roboto" panose="02000000000000000000" pitchFamily="2" charset="0"/>
            </a:endParaRPr>
          </a:p>
          <a:p>
            <a:endParaRPr lang="de-DE" sz="2400" dirty="0">
              <a:ea typeface="Roboto Condensed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68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 err="1">
                <a:ea typeface="Roboto Condensed" panose="02000000000000000000" pitchFamily="2" charset="0"/>
              </a:rPr>
              <a:t>Overview</a:t>
            </a:r>
            <a:r>
              <a:rPr lang="de-DE" sz="4000" b="0" dirty="0">
                <a:ea typeface="Roboto Condensed" panose="02000000000000000000" pitchFamily="2" charset="0"/>
              </a:rPr>
              <a:t> Tutorial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0E2732-8721-824F-95D3-2BE73E52A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198074"/>
            <a:ext cx="11391166" cy="4860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23.04.2021 </a:t>
            </a:r>
            <a:r>
              <a:rPr lang="de-DE" sz="1800" dirty="0" err="1">
                <a:ea typeface="Roboto" panose="02000000000000000000" pitchFamily="2" charset="0"/>
              </a:rPr>
              <a:t>Organization</a:t>
            </a:r>
            <a:r>
              <a:rPr lang="de-DE" sz="1800" dirty="0">
                <a:ea typeface="Roboto" panose="02000000000000000000" pitchFamily="2" charset="0"/>
              </a:rPr>
              <a:t> &amp; </a:t>
            </a:r>
            <a:r>
              <a:rPr lang="de-DE" sz="1800" dirty="0" err="1">
                <a:ea typeface="Roboto" panose="02000000000000000000" pitchFamily="2" charset="0"/>
              </a:rPr>
              <a:t>Getting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Started</a:t>
            </a:r>
            <a:endParaRPr lang="de-DE" sz="1800" dirty="0"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30.04.2021 Live </a:t>
            </a:r>
            <a:r>
              <a:rPr lang="de-DE" sz="1800" dirty="0" err="1">
                <a:ea typeface="Roboto" panose="02000000000000000000" pitchFamily="2" charset="0"/>
              </a:rPr>
              <a:t>Coding</a:t>
            </a:r>
            <a:r>
              <a:rPr lang="de-DE" sz="1800" dirty="0">
                <a:ea typeface="Roboto" panose="02000000000000000000" pitchFamily="2" charset="0"/>
              </a:rPr>
              <a:t> Session: </a:t>
            </a:r>
            <a:r>
              <a:rPr lang="de-DE" sz="1800" dirty="0" err="1">
                <a:ea typeface="Roboto" panose="02000000000000000000" pitchFamily="2" charset="0"/>
              </a:rPr>
              <a:t>Getting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Started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with</a:t>
            </a:r>
            <a:r>
              <a:rPr lang="de-DE" sz="1800" dirty="0">
                <a:ea typeface="Roboto" panose="02000000000000000000" pitchFamily="2" charset="0"/>
              </a:rPr>
              <a:t> Traditional ML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07.05.2021 Live </a:t>
            </a:r>
            <a:r>
              <a:rPr lang="de-DE" sz="1800" dirty="0" err="1">
                <a:ea typeface="Roboto" panose="02000000000000000000" pitchFamily="2" charset="0"/>
              </a:rPr>
              <a:t>Coding</a:t>
            </a:r>
            <a:r>
              <a:rPr lang="de-DE" sz="1800" dirty="0">
                <a:ea typeface="Roboto" panose="02000000000000000000" pitchFamily="2" charset="0"/>
              </a:rPr>
              <a:t> Session: </a:t>
            </a:r>
            <a:r>
              <a:rPr lang="de-DE" sz="1800" dirty="0" err="1">
                <a:ea typeface="Roboto" panose="02000000000000000000" pitchFamily="2" charset="0"/>
              </a:rPr>
              <a:t>Getting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Started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with</a:t>
            </a:r>
            <a:r>
              <a:rPr lang="de-DE" sz="1800" dirty="0">
                <a:ea typeface="Roboto" panose="02000000000000000000" pitchFamily="2" charset="0"/>
              </a:rPr>
              <a:t> Neuronal Networks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C00000"/>
                </a:solidFill>
                <a:ea typeface="Roboto" panose="02000000000000000000" pitchFamily="2" charset="0"/>
              </a:rPr>
              <a:t>14.05.2021 </a:t>
            </a:r>
            <a:r>
              <a:rPr lang="de-DE" sz="1800" dirty="0" err="1">
                <a:solidFill>
                  <a:srgbClr val="C00000"/>
                </a:solidFill>
                <a:ea typeface="Roboto" panose="02000000000000000000" pitchFamily="2" charset="0"/>
              </a:rPr>
              <a:t>canceled</a:t>
            </a:r>
            <a:endParaRPr lang="de-DE" sz="1800" dirty="0">
              <a:solidFill>
                <a:srgbClr val="C00000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21.05.2021 Live </a:t>
            </a:r>
            <a:r>
              <a:rPr lang="de-DE" sz="1800" dirty="0" err="1">
                <a:ea typeface="Roboto" panose="02000000000000000000" pitchFamily="2" charset="0"/>
              </a:rPr>
              <a:t>Coding</a:t>
            </a:r>
            <a:r>
              <a:rPr lang="de-DE" sz="1800" dirty="0">
                <a:ea typeface="Roboto" panose="02000000000000000000" pitchFamily="2" charset="0"/>
              </a:rPr>
              <a:t> Session: </a:t>
            </a:r>
            <a:r>
              <a:rPr lang="de-DE" sz="1800" dirty="0" err="1">
                <a:ea typeface="Roboto" panose="02000000000000000000" pitchFamily="2" charset="0"/>
              </a:rPr>
              <a:t>Deploying</a:t>
            </a:r>
            <a:r>
              <a:rPr lang="de-DE" sz="1800" dirty="0">
                <a:ea typeface="Roboto" panose="02000000000000000000" pitchFamily="2" charset="0"/>
              </a:rPr>
              <a:t> Models </a:t>
            </a:r>
            <a:r>
              <a:rPr lang="de-DE" sz="1800" dirty="0" err="1">
                <a:ea typeface="Roboto" panose="02000000000000000000" pitchFamily="2" charset="0"/>
              </a:rPr>
              <a:t>to</a:t>
            </a:r>
            <a:r>
              <a:rPr lang="de-DE" sz="1800" dirty="0">
                <a:ea typeface="Roboto" panose="02000000000000000000" pitchFamily="2" charset="0"/>
              </a:rPr>
              <a:t> Mobile Devices (Android)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28.05.2021 Live </a:t>
            </a:r>
            <a:r>
              <a:rPr lang="de-DE" sz="1800" dirty="0" err="1">
                <a:ea typeface="Roboto" panose="02000000000000000000" pitchFamily="2" charset="0"/>
              </a:rPr>
              <a:t>Coding</a:t>
            </a:r>
            <a:r>
              <a:rPr lang="de-DE" sz="1800" dirty="0">
                <a:ea typeface="Roboto" panose="02000000000000000000" pitchFamily="2" charset="0"/>
              </a:rPr>
              <a:t> Session: </a:t>
            </a:r>
            <a:r>
              <a:rPr lang="de-DE" sz="1800" dirty="0" err="1">
                <a:ea typeface="Roboto" panose="02000000000000000000" pitchFamily="2" charset="0"/>
              </a:rPr>
              <a:t>Continue</a:t>
            </a:r>
            <a:endParaRPr lang="de-DE" sz="1800" dirty="0"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C00000"/>
                </a:solidFill>
                <a:ea typeface="Roboto" panose="02000000000000000000" pitchFamily="2" charset="0"/>
              </a:rPr>
              <a:t>04.06.2021 </a:t>
            </a:r>
            <a:r>
              <a:rPr lang="de-DE" sz="1800" dirty="0" err="1">
                <a:solidFill>
                  <a:srgbClr val="C00000"/>
                </a:solidFill>
                <a:ea typeface="Roboto" panose="02000000000000000000" pitchFamily="2" charset="0"/>
              </a:rPr>
              <a:t>canceled</a:t>
            </a:r>
            <a:endParaRPr lang="de-DE" sz="1800" dirty="0">
              <a:solidFill>
                <a:srgbClr val="C00000"/>
              </a:solidFill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11.06.2021 Project Ideation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18.06.2021 Individual Help </a:t>
            </a:r>
            <a:r>
              <a:rPr lang="de-DE" sz="1800" dirty="0" err="1">
                <a:ea typeface="Roboto" panose="02000000000000000000" pitchFamily="2" charset="0"/>
              </a:rPr>
              <a:t>for</a:t>
            </a:r>
            <a:r>
              <a:rPr lang="de-DE" sz="1800" dirty="0">
                <a:ea typeface="Roboto" panose="02000000000000000000" pitchFamily="2" charset="0"/>
              </a:rPr>
              <a:t> Projects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25.06.2021 Project Pitches: Show </a:t>
            </a:r>
            <a:r>
              <a:rPr lang="de-DE" sz="1800" dirty="0" err="1">
                <a:ea typeface="Roboto" panose="02000000000000000000" pitchFamily="2" charset="0"/>
              </a:rPr>
              <a:t>Current</a:t>
            </a:r>
            <a:r>
              <a:rPr lang="de-DE" sz="1800" dirty="0">
                <a:ea typeface="Roboto" panose="02000000000000000000" pitchFamily="2" charset="0"/>
              </a:rPr>
              <a:t> Project Status 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02.07.2021 Individual Help </a:t>
            </a:r>
            <a:r>
              <a:rPr lang="de-DE" sz="1800" dirty="0" err="1">
                <a:ea typeface="Roboto" panose="02000000000000000000" pitchFamily="2" charset="0"/>
              </a:rPr>
              <a:t>for</a:t>
            </a:r>
            <a:r>
              <a:rPr lang="de-DE" sz="1800" dirty="0">
                <a:ea typeface="Roboto" panose="02000000000000000000" pitchFamily="2" charset="0"/>
              </a:rPr>
              <a:t> Projects</a:t>
            </a: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09.07.2021 </a:t>
            </a:r>
            <a:r>
              <a:rPr lang="de-DE" sz="1800" dirty="0" err="1">
                <a:ea typeface="Roboto" panose="02000000000000000000" pitchFamily="2" charset="0"/>
              </a:rPr>
              <a:t>How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to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give</a:t>
            </a:r>
            <a:r>
              <a:rPr lang="de-DE" sz="1800" dirty="0">
                <a:ea typeface="Roboto" panose="02000000000000000000" pitchFamily="2" charset="0"/>
              </a:rPr>
              <a:t> a </a:t>
            </a:r>
            <a:r>
              <a:rPr lang="de-DE" sz="1800" dirty="0" err="1">
                <a:ea typeface="Roboto" panose="02000000000000000000" pitchFamily="2" charset="0"/>
              </a:rPr>
              <a:t>great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project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presentation</a:t>
            </a:r>
            <a:r>
              <a:rPr lang="de-DE" sz="1800" dirty="0">
                <a:ea typeface="Roboto" panose="02000000000000000000" pitchFamily="2" charset="0"/>
              </a:rPr>
              <a:t>; Q&amp;A: </a:t>
            </a:r>
            <a:r>
              <a:rPr lang="de-DE" sz="1800" dirty="0" err="1">
                <a:ea typeface="Roboto" panose="02000000000000000000" pitchFamily="2" charset="0"/>
              </a:rPr>
              <a:t>Exam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preparation</a:t>
            </a:r>
            <a:endParaRPr lang="de-DE" sz="1800" dirty="0"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ea typeface="Roboto" panose="02000000000000000000" pitchFamily="2" charset="0"/>
              </a:rPr>
              <a:t>16.07.2021 Final </a:t>
            </a:r>
            <a:r>
              <a:rPr lang="de-DE" sz="1800" dirty="0" err="1">
                <a:ea typeface="Roboto" panose="02000000000000000000" pitchFamily="2" charset="0"/>
              </a:rPr>
              <a:t>Presentation</a:t>
            </a:r>
            <a:r>
              <a:rPr lang="de-DE" sz="1800" dirty="0">
                <a:ea typeface="Roboto" panose="02000000000000000000" pitchFamily="2" charset="0"/>
              </a:rPr>
              <a:t> - </a:t>
            </a:r>
            <a:r>
              <a:rPr lang="de-DE" sz="1800" dirty="0" err="1">
                <a:ea typeface="Roboto" panose="02000000000000000000" pitchFamily="2" charset="0"/>
              </a:rPr>
              <a:t>only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if</a:t>
            </a:r>
            <a:r>
              <a:rPr lang="de-DE" sz="1800" dirty="0">
                <a:ea typeface="Roboto" panose="02000000000000000000" pitchFamily="2" charset="0"/>
              </a:rPr>
              <a:t> </a:t>
            </a:r>
            <a:r>
              <a:rPr lang="de-DE" sz="1800" dirty="0" err="1">
                <a:ea typeface="Roboto" panose="02000000000000000000" pitchFamily="2" charset="0"/>
              </a:rPr>
              <a:t>necessary</a:t>
            </a:r>
            <a:br>
              <a:rPr lang="de-DE" sz="1800" dirty="0">
                <a:ea typeface="Roboto" panose="02000000000000000000" pitchFamily="2" charset="0"/>
              </a:rPr>
            </a:br>
            <a:endParaRPr lang="de-DE" sz="1800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136FC-79A3-E94B-933B-D447D4A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0" dirty="0" err="1">
                <a:ea typeface="Roboto Condensed" panose="02000000000000000000" pitchFamily="2" charset="0"/>
              </a:rPr>
              <a:t>Get</a:t>
            </a:r>
            <a:r>
              <a:rPr lang="de-DE" sz="4000" b="0" dirty="0">
                <a:ea typeface="Roboto Condensed" panose="02000000000000000000" pitchFamily="2" charset="0"/>
              </a:rPr>
              <a:t> </a:t>
            </a:r>
            <a:r>
              <a:rPr lang="de-DE" sz="4000" b="0" dirty="0" err="1">
                <a:ea typeface="Roboto Condensed" panose="02000000000000000000" pitchFamily="2" charset="0"/>
              </a:rPr>
              <a:t>to</a:t>
            </a:r>
            <a:r>
              <a:rPr lang="de-DE" sz="4000" b="0" dirty="0">
                <a:ea typeface="Roboto Condensed" panose="02000000000000000000" pitchFamily="2" charset="0"/>
              </a:rPr>
              <a:t> </a:t>
            </a:r>
            <a:r>
              <a:rPr lang="de-DE" sz="4000" b="0" dirty="0" err="1">
                <a:ea typeface="Roboto Condensed" panose="02000000000000000000" pitchFamily="2" charset="0"/>
              </a:rPr>
              <a:t>Know</a:t>
            </a:r>
            <a:r>
              <a:rPr lang="de-DE" sz="4000" b="0" dirty="0">
                <a:ea typeface="Roboto Condensed" panose="02000000000000000000" pitchFamily="2" charset="0"/>
              </a:rPr>
              <a:t> </a:t>
            </a:r>
            <a:r>
              <a:rPr lang="de-DE" sz="4000" b="0" dirty="0" err="1">
                <a:ea typeface="Roboto Condensed" panose="02000000000000000000" pitchFamily="2" charset="0"/>
              </a:rPr>
              <a:t>Your</a:t>
            </a:r>
            <a:r>
              <a:rPr lang="de-DE" sz="4000" b="0" dirty="0">
                <a:ea typeface="Roboto Condensed" panose="02000000000000000000" pitchFamily="2" charset="0"/>
              </a:rPr>
              <a:t> </a:t>
            </a:r>
            <a:r>
              <a:rPr lang="de-DE" sz="4000" b="0" dirty="0" err="1">
                <a:ea typeface="Roboto Condensed" panose="02000000000000000000" pitchFamily="2" charset="0"/>
              </a:rPr>
              <a:t>Classmates</a:t>
            </a:r>
            <a:endParaRPr lang="de-DE" sz="4000" b="0" dirty="0">
              <a:ea typeface="Roboto Condensed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BCAC6E-65E3-AA46-BCDB-439ED733F8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dirty="0"/>
              <a:t>Tutorial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F5C4C-B140-144E-A542-9E64E31322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z="1600" dirty="0">
                <a:latin typeface="Arial" panose="020B0604020202020204" pitchFamily="34" charset="0"/>
              </a:rPr>
              <a:t>Jesse </a:t>
            </a:r>
            <a:r>
              <a:rPr lang="de-DE" sz="1600" dirty="0" err="1">
                <a:latin typeface="Arial" panose="020B0604020202020204" pitchFamily="34" charset="0"/>
              </a:rPr>
              <a:t>Grootjen</a:t>
            </a:r>
            <a:r>
              <a:rPr lang="de-DE" sz="1600" dirty="0">
                <a:latin typeface="Arial" panose="020B0604020202020204" pitchFamily="34" charset="0"/>
              </a:rPr>
              <a:t> &amp; Maximiliane </a:t>
            </a:r>
            <a:r>
              <a:rPr lang="de-DE" sz="1600" dirty="0" err="1">
                <a:latin typeface="Arial" panose="020B0604020202020204" pitchFamily="34" charset="0"/>
              </a:rPr>
              <a:t>Windl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6794B-F3FC-5940-825C-00CE3352E6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0E2732-8721-824F-95D3-2BE73E52A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198074"/>
            <a:ext cx="11391166" cy="4860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What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your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name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?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What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your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study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program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?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Where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are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?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Why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did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enroll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for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this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course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?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What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your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experience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with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Machine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Learning?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What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is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the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last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song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you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listened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to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?</a:t>
            </a:r>
          </a:p>
          <a:p>
            <a:pPr>
              <a:buFont typeface="Wingdings" pitchFamily="2" charset="2"/>
              <a:buChar char="à"/>
            </a:pPr>
            <a:endParaRPr lang="de-DE" sz="2400" dirty="0">
              <a:ea typeface="Roboto" panose="02000000000000000000" pitchFamily="2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Breakout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</a:t>
            </a:r>
            <a:r>
              <a:rPr lang="de-DE" sz="2400" dirty="0" err="1">
                <a:ea typeface="Roboto" panose="02000000000000000000" pitchFamily="2" charset="0"/>
                <a:sym typeface="Wingdings" pitchFamily="2" charset="2"/>
              </a:rPr>
              <a:t>rooms</a:t>
            </a:r>
            <a:r>
              <a:rPr lang="de-DE" sz="2400" dirty="0">
                <a:ea typeface="Roboto" panose="02000000000000000000" pitchFamily="2" charset="0"/>
                <a:sym typeface="Wingdings" pitchFamily="2" charset="2"/>
              </a:rPr>
              <a:t> (5 min)</a:t>
            </a:r>
          </a:p>
          <a:p>
            <a:pPr>
              <a:buFont typeface="Wingdings" pitchFamily="2" charset="2"/>
              <a:buChar char="à"/>
            </a:pPr>
            <a:endParaRPr lang="de-DE" sz="1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034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B10A8-BE16-5445-82F7-24CDCF89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Started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A0904C-FB76-094A-A6F7-773805675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z="1600" dirty="0"/>
              <a:t>Jesse </a:t>
            </a:r>
            <a:r>
              <a:rPr lang="de-DE" sz="1600" dirty="0" err="1"/>
              <a:t>Grootjen</a:t>
            </a:r>
            <a:r>
              <a:rPr lang="de-DE" sz="1600" dirty="0"/>
              <a:t> &amp; Maximiliane </a:t>
            </a:r>
            <a:r>
              <a:rPr lang="de-DE" sz="1600" dirty="0" err="1"/>
              <a:t>Windl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4670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951</Words>
  <Application>Microsoft Macintosh PowerPoint</Application>
  <PresentationFormat>Widescreen</PresentationFormat>
  <Paragraphs>158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HelveticaNeueLT Std Med</vt:lpstr>
      <vt:lpstr>Lucida Console</vt:lpstr>
      <vt:lpstr>Roboto Condensed</vt:lpstr>
      <vt:lpstr>Wingdings</vt:lpstr>
      <vt:lpstr>Office Theme</vt:lpstr>
      <vt:lpstr>Tutorial Practical Machine Learning</vt:lpstr>
      <vt:lpstr>Organization</vt:lpstr>
      <vt:lpstr>Who Are We? </vt:lpstr>
      <vt:lpstr>Organization Tutorials</vt:lpstr>
      <vt:lpstr>Exam</vt:lpstr>
      <vt:lpstr>Final Projects </vt:lpstr>
      <vt:lpstr>Overview Tutorial</vt:lpstr>
      <vt:lpstr>Get to Know Your Classmates</vt:lpstr>
      <vt:lpstr>Getting Started</vt:lpstr>
      <vt:lpstr>Python</vt:lpstr>
      <vt:lpstr>Installing The Machine Learning Environment</vt:lpstr>
      <vt:lpstr>Jupyter Notebooks</vt:lpstr>
      <vt:lpstr>Google Colab</vt:lpstr>
      <vt:lpstr>Android Environment</vt:lpstr>
      <vt:lpstr>Questions?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534</cp:revision>
  <dcterms:created xsi:type="dcterms:W3CDTF">2017-10-10T14:10:45Z</dcterms:created>
  <dcterms:modified xsi:type="dcterms:W3CDTF">2021-05-08T10:29:26Z</dcterms:modified>
  <cp:category/>
</cp:coreProperties>
</file>